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52"/>
  </p:notesMasterIdLst>
  <p:sldIdLst>
    <p:sldId id="304" r:id="rId3"/>
    <p:sldId id="284" r:id="rId4"/>
    <p:sldId id="305" r:id="rId5"/>
    <p:sldId id="306" r:id="rId6"/>
    <p:sldId id="307" r:id="rId7"/>
    <p:sldId id="308" r:id="rId8"/>
    <p:sldId id="331" r:id="rId9"/>
    <p:sldId id="332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272" r:id="rId18"/>
    <p:sldId id="273" r:id="rId19"/>
    <p:sldId id="281" r:id="rId20"/>
    <p:sldId id="280" r:id="rId21"/>
    <p:sldId id="279" r:id="rId22"/>
    <p:sldId id="274" r:id="rId23"/>
    <p:sldId id="276" r:id="rId24"/>
    <p:sldId id="278" r:id="rId25"/>
    <p:sldId id="299" r:id="rId26"/>
    <p:sldId id="301" r:id="rId27"/>
    <p:sldId id="269" r:id="rId28"/>
    <p:sldId id="256" r:id="rId29"/>
    <p:sldId id="29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302" r:id="rId42"/>
    <p:sldId id="303" r:id="rId43"/>
    <p:sldId id="325" r:id="rId44"/>
    <p:sldId id="317" r:id="rId45"/>
    <p:sldId id="318" r:id="rId46"/>
    <p:sldId id="319" r:id="rId47"/>
    <p:sldId id="326" r:id="rId48"/>
    <p:sldId id="330" r:id="rId49"/>
    <p:sldId id="329" r:id="rId50"/>
    <p:sldId id="324" r:id="rId5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Bradley Hand Bold" charset="0"/>
        <a:ea typeface="ヒラギノ明朝 ProN W6" charset="-128"/>
        <a:cs typeface="+mn-cs"/>
        <a:sym typeface="Bradley Hand Bol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16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16FD0-BDD6-4252-B55C-49F90E280E5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6EC2DFCF-7DD2-4FA8-8B52-A9C0D407D28B}">
      <dgm:prSet phldrT="[テキスト]"/>
      <dgm:spPr/>
      <dgm:t>
        <a:bodyPr/>
        <a:lstStyle/>
        <a:p>
          <a:endParaRPr kumimoji="1" lang="ja-JP" altLang="en-US" dirty="0"/>
        </a:p>
      </dgm:t>
    </dgm:pt>
    <dgm:pt modelId="{C8925098-91FA-4442-89F7-DE30E6E4D85C}" type="parTrans" cxnId="{084D9D57-174D-45A7-A8F6-672B27F18161}">
      <dgm:prSet/>
      <dgm:spPr/>
      <dgm:t>
        <a:bodyPr/>
        <a:lstStyle/>
        <a:p>
          <a:endParaRPr kumimoji="1" lang="ja-JP" altLang="en-US"/>
        </a:p>
      </dgm:t>
    </dgm:pt>
    <dgm:pt modelId="{64138891-8FF2-45DC-AAA5-DD3DEB88F43B}" type="sibTrans" cxnId="{084D9D57-174D-45A7-A8F6-672B27F18161}">
      <dgm:prSet/>
      <dgm:spPr/>
      <dgm:t>
        <a:bodyPr/>
        <a:lstStyle/>
        <a:p>
          <a:endParaRPr kumimoji="1" lang="ja-JP" altLang="en-US"/>
        </a:p>
      </dgm:t>
    </dgm:pt>
    <dgm:pt modelId="{06BBFD8A-F9EA-48F5-859B-65397760D3A5}">
      <dgm:prSet phldrT="[テキスト]"/>
      <dgm:spPr/>
      <dgm:t>
        <a:bodyPr/>
        <a:lstStyle/>
        <a:p>
          <a:r>
            <a:rPr kumimoji="0" lang="ja-JP" altLang="en-US" b="1" dirty="0" smtClean="0">
              <a:latin typeface="+mn-ea"/>
            </a:rPr>
            <a:t>自宅外で働く人の増加</a:t>
          </a:r>
          <a:endParaRPr kumimoji="1" lang="ja-JP" altLang="en-US" dirty="0"/>
        </a:p>
      </dgm:t>
    </dgm:pt>
    <dgm:pt modelId="{7F2F1D7B-1991-427E-A2D9-94EC2D7E7DBB}" type="parTrans" cxnId="{038FA1A6-A0BD-47F5-A759-3DA58A0B5370}">
      <dgm:prSet/>
      <dgm:spPr/>
      <dgm:t>
        <a:bodyPr/>
        <a:lstStyle/>
        <a:p>
          <a:endParaRPr kumimoji="1" lang="ja-JP" altLang="en-US"/>
        </a:p>
      </dgm:t>
    </dgm:pt>
    <dgm:pt modelId="{F5AA981B-B482-4C88-9C69-43031657994B}" type="sibTrans" cxnId="{038FA1A6-A0BD-47F5-A759-3DA58A0B5370}">
      <dgm:prSet/>
      <dgm:spPr/>
      <dgm:t>
        <a:bodyPr/>
        <a:lstStyle/>
        <a:p>
          <a:endParaRPr kumimoji="1" lang="ja-JP" altLang="en-US"/>
        </a:p>
      </dgm:t>
    </dgm:pt>
    <dgm:pt modelId="{E6E31B23-2AD1-44F7-B379-C7E7240966DC}">
      <dgm:prSet phldrT="[テキスト]"/>
      <dgm:spPr/>
      <dgm:t>
        <a:bodyPr/>
        <a:lstStyle/>
        <a:p>
          <a:r>
            <a:rPr kumimoji="0" lang="ja-JP" altLang="en-US" b="1" dirty="0" smtClean="0">
              <a:latin typeface="+mn-ea"/>
            </a:rPr>
            <a:t>自宅外で働く場所を知りたい人の増加</a:t>
          </a:r>
          <a:endParaRPr kumimoji="1" lang="ja-JP" altLang="en-US" dirty="0"/>
        </a:p>
      </dgm:t>
    </dgm:pt>
    <dgm:pt modelId="{4D83B76A-FF96-41BA-B136-CE498CBA95AD}" type="parTrans" cxnId="{13435BFA-5A73-4339-B3DC-FFF1DCC4FB56}">
      <dgm:prSet/>
      <dgm:spPr/>
      <dgm:t>
        <a:bodyPr/>
        <a:lstStyle/>
        <a:p>
          <a:endParaRPr kumimoji="1" lang="ja-JP" altLang="en-US"/>
        </a:p>
      </dgm:t>
    </dgm:pt>
    <dgm:pt modelId="{BDA20F6F-77C6-47F7-B863-0D982C93264D}" type="sibTrans" cxnId="{13435BFA-5A73-4339-B3DC-FFF1DCC4FB56}">
      <dgm:prSet/>
      <dgm:spPr/>
      <dgm:t>
        <a:bodyPr/>
        <a:lstStyle/>
        <a:p>
          <a:endParaRPr kumimoji="1" lang="ja-JP" altLang="en-US"/>
        </a:p>
      </dgm:t>
    </dgm:pt>
    <dgm:pt modelId="{28B750C5-1D4C-4294-9603-4C0FE9378BCE}">
      <dgm:prSet phldrT="[テキスト]"/>
      <dgm:spPr/>
      <dgm:t>
        <a:bodyPr/>
        <a:lstStyle/>
        <a:p>
          <a:r>
            <a:rPr kumimoji="0" lang="ja-JP" altLang="en-US" b="1" dirty="0" smtClean="0">
              <a:latin typeface="+mn-ea"/>
            </a:rPr>
            <a:t>今後、増えていくリモートワーカー</a:t>
          </a:r>
          <a:endParaRPr kumimoji="1" lang="ja-JP" altLang="en-US" dirty="0"/>
        </a:p>
      </dgm:t>
    </dgm:pt>
    <dgm:pt modelId="{6611BA83-4529-4C55-8376-88E200B76DAF}" type="sibTrans" cxnId="{DCD12A49-2DE0-4808-93E8-6FBA28E058ED}">
      <dgm:prSet/>
      <dgm:spPr/>
      <dgm:t>
        <a:bodyPr/>
        <a:lstStyle/>
        <a:p>
          <a:endParaRPr kumimoji="1" lang="ja-JP" altLang="en-US"/>
        </a:p>
      </dgm:t>
    </dgm:pt>
    <dgm:pt modelId="{57BD4A92-6CBC-4D38-80EC-73F54F22DF0E}" type="parTrans" cxnId="{DCD12A49-2DE0-4808-93E8-6FBA28E058ED}">
      <dgm:prSet/>
      <dgm:spPr/>
      <dgm:t>
        <a:bodyPr/>
        <a:lstStyle/>
        <a:p>
          <a:endParaRPr kumimoji="1" lang="ja-JP" altLang="en-US"/>
        </a:p>
      </dgm:t>
    </dgm:pt>
    <dgm:pt modelId="{D7094B4E-7533-49D2-B09E-8056244A88DE}">
      <dgm:prSet phldrT="[テキスト]"/>
      <dgm:spPr/>
      <dgm:t>
        <a:bodyPr/>
        <a:lstStyle/>
        <a:p>
          <a:endParaRPr kumimoji="1" lang="ja-JP" altLang="en-US" dirty="0"/>
        </a:p>
      </dgm:t>
    </dgm:pt>
    <dgm:pt modelId="{41FE310C-3137-4BE7-96D2-DA84B792C952}" type="parTrans" cxnId="{E0DA08F3-AB57-45B3-BC27-3FCBABE9B78E}">
      <dgm:prSet/>
      <dgm:spPr/>
      <dgm:t>
        <a:bodyPr/>
        <a:lstStyle/>
        <a:p>
          <a:endParaRPr kumimoji="1" lang="ja-JP" altLang="en-US"/>
        </a:p>
      </dgm:t>
    </dgm:pt>
    <dgm:pt modelId="{F950AB70-99E5-4307-85A0-8A00314DE59C}" type="sibTrans" cxnId="{E0DA08F3-AB57-45B3-BC27-3FCBABE9B78E}">
      <dgm:prSet/>
      <dgm:spPr/>
      <dgm:t>
        <a:bodyPr/>
        <a:lstStyle/>
        <a:p>
          <a:endParaRPr kumimoji="1" lang="ja-JP" altLang="en-US"/>
        </a:p>
      </dgm:t>
    </dgm:pt>
    <dgm:pt modelId="{3C1857E2-ABCB-486B-B687-05FA15A693D1}">
      <dgm:prSet phldrT="[テキスト]"/>
      <dgm:spPr/>
      <dgm:t>
        <a:bodyPr/>
        <a:lstStyle/>
        <a:p>
          <a:endParaRPr kumimoji="1" lang="ja-JP" altLang="en-US" dirty="0"/>
        </a:p>
      </dgm:t>
    </dgm:pt>
    <dgm:pt modelId="{AFC3F29E-F26D-497A-A246-374AF4DC98A5}" type="parTrans" cxnId="{D53866DF-E343-40CE-B4BC-20A11B28C0A0}">
      <dgm:prSet/>
      <dgm:spPr/>
      <dgm:t>
        <a:bodyPr/>
        <a:lstStyle/>
        <a:p>
          <a:endParaRPr kumimoji="1" lang="ja-JP" altLang="en-US"/>
        </a:p>
      </dgm:t>
    </dgm:pt>
    <dgm:pt modelId="{7140107C-85A9-476D-B655-A0FE66CD78A4}" type="sibTrans" cxnId="{D53866DF-E343-40CE-B4BC-20A11B28C0A0}">
      <dgm:prSet/>
      <dgm:spPr/>
      <dgm:t>
        <a:bodyPr/>
        <a:lstStyle/>
        <a:p>
          <a:endParaRPr kumimoji="1" lang="ja-JP" altLang="en-US"/>
        </a:p>
      </dgm:t>
    </dgm:pt>
    <dgm:pt modelId="{29084D09-3E5C-4C8F-93AF-5EBBC8366341}" type="pres">
      <dgm:prSet presAssocID="{66D16FD0-BDD6-4252-B55C-49F90E280E58}" presName="linearFlow" presStyleCnt="0">
        <dgm:presLayoutVars>
          <dgm:dir/>
          <dgm:animLvl val="lvl"/>
          <dgm:resizeHandles val="exact"/>
        </dgm:presLayoutVars>
      </dgm:prSet>
      <dgm:spPr/>
    </dgm:pt>
    <dgm:pt modelId="{2B926132-077B-460C-818E-0E245D33F82D}" type="pres">
      <dgm:prSet presAssocID="{6EC2DFCF-7DD2-4FA8-8B52-A9C0D407D28B}" presName="composite" presStyleCnt="0"/>
      <dgm:spPr/>
    </dgm:pt>
    <dgm:pt modelId="{34D81CD3-6F77-4396-8FBE-6CB56C1505A1}" type="pres">
      <dgm:prSet presAssocID="{6EC2DFCF-7DD2-4FA8-8B52-A9C0D407D28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176B680-49D4-468E-8E76-63D29389EC1A}" type="pres">
      <dgm:prSet presAssocID="{6EC2DFCF-7DD2-4FA8-8B52-A9C0D407D28B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F739D1-FD32-4D11-8F7A-2F0DB7E8FD2F}" type="pres">
      <dgm:prSet presAssocID="{64138891-8FF2-45DC-AAA5-DD3DEB88F43B}" presName="sp" presStyleCnt="0"/>
      <dgm:spPr/>
    </dgm:pt>
    <dgm:pt modelId="{B0BEB841-51A0-4143-B642-D00D758CCB2C}" type="pres">
      <dgm:prSet presAssocID="{D7094B4E-7533-49D2-B09E-8056244A88DE}" presName="composite" presStyleCnt="0"/>
      <dgm:spPr/>
    </dgm:pt>
    <dgm:pt modelId="{9C0FF9AD-8CF1-43EC-A32A-EFEFD90D2D74}" type="pres">
      <dgm:prSet presAssocID="{D7094B4E-7533-49D2-B09E-8056244A88D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53475B6-0DB1-4714-B29D-9060CB129602}" type="pres">
      <dgm:prSet presAssocID="{D7094B4E-7533-49D2-B09E-8056244A88D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93C1B0F-6D31-42FB-96F7-52EB1A166392}" type="pres">
      <dgm:prSet presAssocID="{F950AB70-99E5-4307-85A0-8A00314DE59C}" presName="sp" presStyleCnt="0"/>
      <dgm:spPr/>
    </dgm:pt>
    <dgm:pt modelId="{3BB30D8F-E5BE-4F47-B3E8-6A69660F44EB}" type="pres">
      <dgm:prSet presAssocID="{3C1857E2-ABCB-486B-B687-05FA15A693D1}" presName="composite" presStyleCnt="0"/>
      <dgm:spPr/>
    </dgm:pt>
    <dgm:pt modelId="{FCFB1E75-1EFB-47FF-92A5-AD44473DF49E}" type="pres">
      <dgm:prSet presAssocID="{3C1857E2-ABCB-486B-B687-05FA15A693D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7112F2-5A29-40A3-9C5E-4B803297DDC1}" type="pres">
      <dgm:prSet presAssocID="{3C1857E2-ABCB-486B-B687-05FA15A693D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53866DF-E343-40CE-B4BC-20A11B28C0A0}" srcId="{66D16FD0-BDD6-4252-B55C-49F90E280E58}" destId="{3C1857E2-ABCB-486B-B687-05FA15A693D1}" srcOrd="2" destOrd="0" parTransId="{AFC3F29E-F26D-497A-A246-374AF4DC98A5}" sibTransId="{7140107C-85A9-476D-B655-A0FE66CD78A4}"/>
    <dgm:cxn modelId="{D32C98E3-92DC-4ED7-BAEF-2183E21E1F58}" type="presOf" srcId="{D7094B4E-7533-49D2-B09E-8056244A88DE}" destId="{9C0FF9AD-8CF1-43EC-A32A-EFEFD90D2D74}" srcOrd="0" destOrd="0" presId="urn:microsoft.com/office/officeart/2005/8/layout/chevron2"/>
    <dgm:cxn modelId="{5FEE9210-0C9E-4FC1-B819-49A91899235A}" type="presOf" srcId="{06BBFD8A-F9EA-48F5-859B-65397760D3A5}" destId="{153475B6-0DB1-4714-B29D-9060CB129602}" srcOrd="0" destOrd="0" presId="urn:microsoft.com/office/officeart/2005/8/layout/chevron2"/>
    <dgm:cxn modelId="{038FA1A6-A0BD-47F5-A759-3DA58A0B5370}" srcId="{D7094B4E-7533-49D2-B09E-8056244A88DE}" destId="{06BBFD8A-F9EA-48F5-859B-65397760D3A5}" srcOrd="0" destOrd="0" parTransId="{7F2F1D7B-1991-427E-A2D9-94EC2D7E7DBB}" sibTransId="{F5AA981B-B482-4C88-9C69-43031657994B}"/>
    <dgm:cxn modelId="{10B49088-49C2-42B8-8DCC-A6241998090A}" type="presOf" srcId="{E6E31B23-2AD1-44F7-B379-C7E7240966DC}" destId="{C77112F2-5A29-40A3-9C5E-4B803297DDC1}" srcOrd="0" destOrd="0" presId="urn:microsoft.com/office/officeart/2005/8/layout/chevron2"/>
    <dgm:cxn modelId="{DCD12A49-2DE0-4808-93E8-6FBA28E058ED}" srcId="{6EC2DFCF-7DD2-4FA8-8B52-A9C0D407D28B}" destId="{28B750C5-1D4C-4294-9603-4C0FE9378BCE}" srcOrd="0" destOrd="0" parTransId="{57BD4A92-6CBC-4D38-80EC-73F54F22DF0E}" sibTransId="{6611BA83-4529-4C55-8376-88E200B76DAF}"/>
    <dgm:cxn modelId="{13435BFA-5A73-4339-B3DC-FFF1DCC4FB56}" srcId="{3C1857E2-ABCB-486B-B687-05FA15A693D1}" destId="{E6E31B23-2AD1-44F7-B379-C7E7240966DC}" srcOrd="0" destOrd="0" parTransId="{4D83B76A-FF96-41BA-B136-CE498CBA95AD}" sibTransId="{BDA20F6F-77C6-47F7-B863-0D982C93264D}"/>
    <dgm:cxn modelId="{084D9D57-174D-45A7-A8F6-672B27F18161}" srcId="{66D16FD0-BDD6-4252-B55C-49F90E280E58}" destId="{6EC2DFCF-7DD2-4FA8-8B52-A9C0D407D28B}" srcOrd="0" destOrd="0" parTransId="{C8925098-91FA-4442-89F7-DE30E6E4D85C}" sibTransId="{64138891-8FF2-45DC-AAA5-DD3DEB88F43B}"/>
    <dgm:cxn modelId="{A5419485-260F-4D4E-8840-322977343864}" type="presOf" srcId="{6EC2DFCF-7DD2-4FA8-8B52-A9C0D407D28B}" destId="{34D81CD3-6F77-4396-8FBE-6CB56C1505A1}" srcOrd="0" destOrd="0" presId="urn:microsoft.com/office/officeart/2005/8/layout/chevron2"/>
    <dgm:cxn modelId="{3F6A6FC7-BD5C-4174-BB31-F3BD4026A27A}" type="presOf" srcId="{28B750C5-1D4C-4294-9603-4C0FE9378BCE}" destId="{E176B680-49D4-468E-8E76-63D29389EC1A}" srcOrd="0" destOrd="0" presId="urn:microsoft.com/office/officeart/2005/8/layout/chevron2"/>
    <dgm:cxn modelId="{13868280-338E-4DEA-B709-76A236CDA068}" type="presOf" srcId="{66D16FD0-BDD6-4252-B55C-49F90E280E58}" destId="{29084D09-3E5C-4C8F-93AF-5EBBC8366341}" srcOrd="0" destOrd="0" presId="urn:microsoft.com/office/officeart/2005/8/layout/chevron2"/>
    <dgm:cxn modelId="{E0DA08F3-AB57-45B3-BC27-3FCBABE9B78E}" srcId="{66D16FD0-BDD6-4252-B55C-49F90E280E58}" destId="{D7094B4E-7533-49D2-B09E-8056244A88DE}" srcOrd="1" destOrd="0" parTransId="{41FE310C-3137-4BE7-96D2-DA84B792C952}" sibTransId="{F950AB70-99E5-4307-85A0-8A00314DE59C}"/>
    <dgm:cxn modelId="{C619553A-7D9E-458F-88E2-3FFBD1E126DE}" type="presOf" srcId="{3C1857E2-ABCB-486B-B687-05FA15A693D1}" destId="{FCFB1E75-1EFB-47FF-92A5-AD44473DF49E}" srcOrd="0" destOrd="0" presId="urn:microsoft.com/office/officeart/2005/8/layout/chevron2"/>
    <dgm:cxn modelId="{A1B71796-41C7-4B63-83CF-2646792F4FDD}" type="presParOf" srcId="{29084D09-3E5C-4C8F-93AF-5EBBC8366341}" destId="{2B926132-077B-460C-818E-0E245D33F82D}" srcOrd="0" destOrd="0" presId="urn:microsoft.com/office/officeart/2005/8/layout/chevron2"/>
    <dgm:cxn modelId="{464B1D2F-2593-49D6-BD31-2307655DBF1F}" type="presParOf" srcId="{2B926132-077B-460C-818E-0E245D33F82D}" destId="{34D81CD3-6F77-4396-8FBE-6CB56C1505A1}" srcOrd="0" destOrd="0" presId="urn:microsoft.com/office/officeart/2005/8/layout/chevron2"/>
    <dgm:cxn modelId="{0BE98135-C0A5-4A42-A2CE-21842072739B}" type="presParOf" srcId="{2B926132-077B-460C-818E-0E245D33F82D}" destId="{E176B680-49D4-468E-8E76-63D29389EC1A}" srcOrd="1" destOrd="0" presId="urn:microsoft.com/office/officeart/2005/8/layout/chevron2"/>
    <dgm:cxn modelId="{217EC70A-41F7-46BC-9209-AD1BC6DDE147}" type="presParOf" srcId="{29084D09-3E5C-4C8F-93AF-5EBBC8366341}" destId="{1CF739D1-FD32-4D11-8F7A-2F0DB7E8FD2F}" srcOrd="1" destOrd="0" presId="urn:microsoft.com/office/officeart/2005/8/layout/chevron2"/>
    <dgm:cxn modelId="{09798808-3A31-4853-9675-1B0814545483}" type="presParOf" srcId="{29084D09-3E5C-4C8F-93AF-5EBBC8366341}" destId="{B0BEB841-51A0-4143-B642-D00D758CCB2C}" srcOrd="2" destOrd="0" presId="urn:microsoft.com/office/officeart/2005/8/layout/chevron2"/>
    <dgm:cxn modelId="{2454117F-6C13-4736-8AA5-0FC1EB2C0C9C}" type="presParOf" srcId="{B0BEB841-51A0-4143-B642-D00D758CCB2C}" destId="{9C0FF9AD-8CF1-43EC-A32A-EFEFD90D2D74}" srcOrd="0" destOrd="0" presId="urn:microsoft.com/office/officeart/2005/8/layout/chevron2"/>
    <dgm:cxn modelId="{8E2B1C8A-C12A-47A2-B5ED-4FB1D40A1D6B}" type="presParOf" srcId="{B0BEB841-51A0-4143-B642-D00D758CCB2C}" destId="{153475B6-0DB1-4714-B29D-9060CB129602}" srcOrd="1" destOrd="0" presId="urn:microsoft.com/office/officeart/2005/8/layout/chevron2"/>
    <dgm:cxn modelId="{BA9F5FD2-F061-4006-9395-4D4600631FB4}" type="presParOf" srcId="{29084D09-3E5C-4C8F-93AF-5EBBC8366341}" destId="{C93C1B0F-6D31-42FB-96F7-52EB1A166392}" srcOrd="3" destOrd="0" presId="urn:microsoft.com/office/officeart/2005/8/layout/chevron2"/>
    <dgm:cxn modelId="{C3ADC41A-54E0-4518-B305-2F2194CA1D7A}" type="presParOf" srcId="{29084D09-3E5C-4C8F-93AF-5EBBC8366341}" destId="{3BB30D8F-E5BE-4F47-B3E8-6A69660F44EB}" srcOrd="4" destOrd="0" presId="urn:microsoft.com/office/officeart/2005/8/layout/chevron2"/>
    <dgm:cxn modelId="{F8392A8C-7EC5-4A81-B4EE-4E79FC521245}" type="presParOf" srcId="{3BB30D8F-E5BE-4F47-B3E8-6A69660F44EB}" destId="{FCFB1E75-1EFB-47FF-92A5-AD44473DF49E}" srcOrd="0" destOrd="0" presId="urn:microsoft.com/office/officeart/2005/8/layout/chevron2"/>
    <dgm:cxn modelId="{005F6FD9-3F79-4D1D-B166-39FFE11FF00B}" type="presParOf" srcId="{3BB30D8F-E5BE-4F47-B3E8-6A69660F44EB}" destId="{C77112F2-5A29-40A3-9C5E-4B803297DDC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45CEE-50F7-4CE6-BF4A-E4D3D6766A0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D8C6DA6D-A3A9-45F3-B967-035F497A8EEA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リファクタリング</a:t>
          </a:r>
          <a:endParaRPr kumimoji="1" lang="en-US" altLang="ja-JP" dirty="0" smtClean="0"/>
        </a:p>
        <a:p>
          <a:r>
            <a:rPr kumimoji="1" lang="ja-JP" altLang="en-US" dirty="0" smtClean="0"/>
            <a:t>・テスト</a:t>
          </a:r>
          <a:endParaRPr kumimoji="1" lang="en-US" altLang="ja-JP" dirty="0" smtClean="0"/>
        </a:p>
      </dgm:t>
    </dgm:pt>
    <dgm:pt modelId="{E2196583-3598-4384-B82D-CBF37849F6F6}" type="parTrans" cxnId="{73C15B87-ADEF-4708-8A47-0A02998BDEC8}">
      <dgm:prSet/>
      <dgm:spPr/>
      <dgm:t>
        <a:bodyPr/>
        <a:lstStyle/>
        <a:p>
          <a:endParaRPr kumimoji="1" lang="ja-JP" altLang="en-US"/>
        </a:p>
      </dgm:t>
    </dgm:pt>
    <dgm:pt modelId="{99B0E5ED-3C77-4882-93C1-AED4DA7A0290}" type="sibTrans" cxnId="{73C15B87-ADEF-4708-8A47-0A02998BDEC8}">
      <dgm:prSet/>
      <dgm:spPr/>
      <dgm:t>
        <a:bodyPr/>
        <a:lstStyle/>
        <a:p>
          <a:endParaRPr kumimoji="1" lang="ja-JP" altLang="en-US"/>
        </a:p>
      </dgm:t>
    </dgm:pt>
    <dgm:pt modelId="{6C206DD2-EA8C-443A-B3F8-93977EE7FA72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他チームへ</a:t>
          </a:r>
          <a:endParaRPr kumimoji="1" lang="en-US" altLang="ja-JP" dirty="0" smtClean="0"/>
        </a:p>
        <a:p>
          <a:r>
            <a:rPr kumimoji="1" lang="ja-JP" altLang="en-US" dirty="0" smtClean="0"/>
            <a:t>プルリク</a:t>
          </a:r>
          <a:endParaRPr kumimoji="1" lang="ja-JP" altLang="en-US" dirty="0"/>
        </a:p>
      </dgm:t>
    </dgm:pt>
    <dgm:pt modelId="{2353BDE1-24B6-4EA2-B17B-0F225E86BB5B}" type="parTrans" cxnId="{E2E8507C-CB12-441C-A388-6E00B382FA30}">
      <dgm:prSet/>
      <dgm:spPr/>
      <dgm:t>
        <a:bodyPr/>
        <a:lstStyle/>
        <a:p>
          <a:endParaRPr kumimoji="1" lang="ja-JP" altLang="en-US"/>
        </a:p>
      </dgm:t>
    </dgm:pt>
    <dgm:pt modelId="{4B4F9F24-3CBC-4277-AAD4-8ED5C96DA0CE}" type="sibTrans" cxnId="{E2E8507C-CB12-441C-A388-6E00B382FA30}">
      <dgm:prSet/>
      <dgm:spPr/>
      <dgm:t>
        <a:bodyPr/>
        <a:lstStyle/>
        <a:p>
          <a:endParaRPr kumimoji="1" lang="ja-JP" altLang="en-US"/>
        </a:p>
      </dgm:t>
    </dgm:pt>
    <dgm:pt modelId="{F00D11CC-A564-4857-A5EF-2F7079588809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再び開発</a:t>
          </a:r>
          <a:endParaRPr kumimoji="1" lang="ja-JP" altLang="en-US" dirty="0"/>
        </a:p>
      </dgm:t>
    </dgm:pt>
    <dgm:pt modelId="{CCABF2DF-62E0-46FC-BC95-7C9E931B702A}" type="parTrans" cxnId="{10E95BCD-8ABF-49F0-826F-C7290E73F633}">
      <dgm:prSet/>
      <dgm:spPr/>
      <dgm:t>
        <a:bodyPr/>
        <a:lstStyle/>
        <a:p>
          <a:endParaRPr kumimoji="1" lang="ja-JP" altLang="en-US"/>
        </a:p>
      </dgm:t>
    </dgm:pt>
    <dgm:pt modelId="{4BFD654E-4DF5-4C4C-9241-B98FCE54114B}" type="sibTrans" cxnId="{10E95BCD-8ABF-49F0-826F-C7290E73F633}">
      <dgm:prSet/>
      <dgm:spPr/>
      <dgm:t>
        <a:bodyPr/>
        <a:lstStyle/>
        <a:p>
          <a:endParaRPr kumimoji="1" lang="ja-JP" altLang="en-US"/>
        </a:p>
      </dgm:t>
    </dgm:pt>
    <dgm:pt modelId="{123E1343-8D6E-497B-8618-A3D3E083380E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開発</a:t>
          </a:r>
          <a:endParaRPr kumimoji="1" lang="en-US" altLang="ja-JP" dirty="0" smtClean="0"/>
        </a:p>
      </dgm:t>
    </dgm:pt>
    <dgm:pt modelId="{26A7819E-B833-45F6-97C3-5D2B50B9C784}" type="sibTrans" cxnId="{A034D41C-4615-4378-9869-3A68CE10DA28}">
      <dgm:prSet/>
      <dgm:spPr/>
      <dgm:t>
        <a:bodyPr/>
        <a:lstStyle/>
        <a:p>
          <a:endParaRPr kumimoji="1" lang="ja-JP" altLang="en-US"/>
        </a:p>
      </dgm:t>
    </dgm:pt>
    <dgm:pt modelId="{3F05365D-2690-4F37-81E5-F88EAEAB54A7}" type="parTrans" cxnId="{A034D41C-4615-4378-9869-3A68CE10DA28}">
      <dgm:prSet/>
      <dgm:spPr/>
      <dgm:t>
        <a:bodyPr/>
        <a:lstStyle/>
        <a:p>
          <a:endParaRPr kumimoji="1" lang="ja-JP" altLang="en-US"/>
        </a:p>
      </dgm:t>
    </dgm:pt>
    <dgm:pt modelId="{26415248-9C19-412D-BF5E-51F2251852E2}">
      <dgm:prSet phldrT="[テキスト]"/>
      <dgm:spPr>
        <a:solidFill>
          <a:schemeClr val="tx1">
            <a:lumMod val="75000"/>
            <a:lumOff val="25000"/>
          </a:schemeClr>
        </a:solidFill>
        <a:scene3d>
          <a:camera prst="orthographicFront">
            <a:rot lat="0" lon="0" rev="0"/>
          </a:camera>
          <a:lightRig rig="threePt" dir="t">
            <a:rot lat="0" lon="0" rev="0"/>
          </a:lightRig>
        </a:scene3d>
        <a:sp3d>
          <a:bevelT w="0" h="0"/>
        </a:sp3d>
      </dgm:spPr>
      <dgm:t>
        <a:bodyPr/>
        <a:lstStyle/>
        <a:p>
          <a:r>
            <a:rPr kumimoji="1" lang="ja-JP" altLang="en-US" dirty="0" smtClean="0"/>
            <a:t>アイディア</a:t>
          </a:r>
          <a:endParaRPr kumimoji="1" lang="en-US" altLang="ja-JP" dirty="0" smtClean="0"/>
        </a:p>
        <a:p>
          <a:r>
            <a:rPr kumimoji="1" lang="ja-JP" altLang="en-US" dirty="0" smtClean="0"/>
            <a:t>出し</a:t>
          </a:r>
          <a:endParaRPr kumimoji="1" lang="ja-JP" altLang="en-US" dirty="0"/>
        </a:p>
      </dgm:t>
    </dgm:pt>
    <dgm:pt modelId="{A8443A1A-0484-4FCA-A341-1D057778EED6}" type="sibTrans" cxnId="{13ED9BDC-60FD-4EC9-AC2A-908F6A0AE2FF}">
      <dgm:prSet/>
      <dgm:spPr/>
      <dgm:t>
        <a:bodyPr/>
        <a:lstStyle/>
        <a:p>
          <a:endParaRPr kumimoji="1" lang="ja-JP" altLang="en-US"/>
        </a:p>
      </dgm:t>
    </dgm:pt>
    <dgm:pt modelId="{8EA6CD7E-1311-41C9-88D6-29523C5AA628}" type="parTrans" cxnId="{13ED9BDC-60FD-4EC9-AC2A-908F6A0AE2FF}">
      <dgm:prSet/>
      <dgm:spPr/>
      <dgm:t>
        <a:bodyPr/>
        <a:lstStyle/>
        <a:p>
          <a:endParaRPr kumimoji="1" lang="ja-JP" altLang="en-US"/>
        </a:p>
      </dgm:t>
    </dgm:pt>
    <dgm:pt modelId="{6FB41B27-0D76-4D7E-96F9-1B04C70C338A}" type="pres">
      <dgm:prSet presAssocID="{DAE45CEE-50F7-4CE6-BF4A-E4D3D6766A01}" presName="Name0" presStyleCnt="0">
        <dgm:presLayoutVars>
          <dgm:dir/>
          <dgm:animLvl val="lvl"/>
          <dgm:resizeHandles val="exact"/>
        </dgm:presLayoutVars>
      </dgm:prSet>
      <dgm:spPr/>
    </dgm:pt>
    <dgm:pt modelId="{0D280036-0934-444F-97F0-BF41A5D6F480}" type="pres">
      <dgm:prSet presAssocID="{26415248-9C19-412D-BF5E-51F2251852E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CA76AA4-D7E9-477D-A537-E1353D9D6D16}" type="pres">
      <dgm:prSet presAssocID="{A8443A1A-0484-4FCA-A341-1D057778EED6}" presName="parTxOnlySpace" presStyleCnt="0"/>
      <dgm:spPr/>
    </dgm:pt>
    <dgm:pt modelId="{9CF5D2C8-7CE9-4DE7-9643-6DD227B61D6F}" type="pres">
      <dgm:prSet presAssocID="{123E1343-8D6E-497B-8618-A3D3E083380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614FBBD-816C-4844-A7E3-AF018BA88E57}" type="pres">
      <dgm:prSet presAssocID="{26A7819E-B833-45F6-97C3-5D2B50B9C784}" presName="parTxOnlySpace" presStyleCnt="0"/>
      <dgm:spPr/>
    </dgm:pt>
    <dgm:pt modelId="{CCE674A0-1D5F-4A75-8342-D7D49E53DFA6}" type="pres">
      <dgm:prSet presAssocID="{D8C6DA6D-A3A9-45F3-B967-035F497A8EE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A2C6DDA-4F84-45CA-AA96-BC00F29D3ECC}" type="pres">
      <dgm:prSet presAssocID="{99B0E5ED-3C77-4882-93C1-AED4DA7A0290}" presName="parTxOnlySpace" presStyleCnt="0"/>
      <dgm:spPr/>
    </dgm:pt>
    <dgm:pt modelId="{033CC022-8DCC-428F-849D-CEF23F323347}" type="pres">
      <dgm:prSet presAssocID="{6C206DD2-EA8C-443A-B3F8-93977EE7FA7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68F74D4-6865-4806-ADB0-6F7EC4D94CDB}" type="pres">
      <dgm:prSet presAssocID="{4B4F9F24-3CBC-4277-AAD4-8ED5C96DA0CE}" presName="parTxOnlySpace" presStyleCnt="0"/>
      <dgm:spPr/>
    </dgm:pt>
    <dgm:pt modelId="{E131A9AA-DAD8-4787-9F62-22A7E1D20320}" type="pres">
      <dgm:prSet presAssocID="{F00D11CC-A564-4857-A5EF-2F707958880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46E4A517-76D9-489B-8B44-267F134023FC}" type="presOf" srcId="{F00D11CC-A564-4857-A5EF-2F7079588809}" destId="{E131A9AA-DAD8-4787-9F62-22A7E1D20320}" srcOrd="0" destOrd="0" presId="urn:microsoft.com/office/officeart/2005/8/layout/chevron1"/>
    <dgm:cxn modelId="{AAF4DEE5-6573-4C70-9EDC-1FDD5BF29D1F}" type="presOf" srcId="{6C206DD2-EA8C-443A-B3F8-93977EE7FA72}" destId="{033CC022-8DCC-428F-849D-CEF23F323347}" srcOrd="0" destOrd="0" presId="urn:microsoft.com/office/officeart/2005/8/layout/chevron1"/>
    <dgm:cxn modelId="{10E95BCD-8ABF-49F0-826F-C7290E73F633}" srcId="{DAE45CEE-50F7-4CE6-BF4A-E4D3D6766A01}" destId="{F00D11CC-A564-4857-A5EF-2F7079588809}" srcOrd="4" destOrd="0" parTransId="{CCABF2DF-62E0-46FC-BC95-7C9E931B702A}" sibTransId="{4BFD654E-4DF5-4C4C-9241-B98FCE54114B}"/>
    <dgm:cxn modelId="{FC3AE99A-A84C-4181-8A63-7775DB329892}" type="presOf" srcId="{D8C6DA6D-A3A9-45F3-B967-035F497A8EEA}" destId="{CCE674A0-1D5F-4A75-8342-D7D49E53DFA6}" srcOrd="0" destOrd="0" presId="urn:microsoft.com/office/officeart/2005/8/layout/chevron1"/>
    <dgm:cxn modelId="{13ED9BDC-60FD-4EC9-AC2A-908F6A0AE2FF}" srcId="{DAE45CEE-50F7-4CE6-BF4A-E4D3D6766A01}" destId="{26415248-9C19-412D-BF5E-51F2251852E2}" srcOrd="0" destOrd="0" parTransId="{8EA6CD7E-1311-41C9-88D6-29523C5AA628}" sibTransId="{A8443A1A-0484-4FCA-A341-1D057778EED6}"/>
    <dgm:cxn modelId="{73C15B87-ADEF-4708-8A47-0A02998BDEC8}" srcId="{DAE45CEE-50F7-4CE6-BF4A-E4D3D6766A01}" destId="{D8C6DA6D-A3A9-45F3-B967-035F497A8EEA}" srcOrd="2" destOrd="0" parTransId="{E2196583-3598-4384-B82D-CBF37849F6F6}" sibTransId="{99B0E5ED-3C77-4882-93C1-AED4DA7A0290}"/>
    <dgm:cxn modelId="{99F26F9D-785A-4DA6-AB13-F47D635B24DE}" type="presOf" srcId="{26415248-9C19-412D-BF5E-51F2251852E2}" destId="{0D280036-0934-444F-97F0-BF41A5D6F480}" srcOrd="0" destOrd="0" presId="urn:microsoft.com/office/officeart/2005/8/layout/chevron1"/>
    <dgm:cxn modelId="{8D6737CE-9F70-4CC2-8BFD-37650613F984}" type="presOf" srcId="{123E1343-8D6E-497B-8618-A3D3E083380E}" destId="{9CF5D2C8-7CE9-4DE7-9643-6DD227B61D6F}" srcOrd="0" destOrd="0" presId="urn:microsoft.com/office/officeart/2005/8/layout/chevron1"/>
    <dgm:cxn modelId="{4C4E53BC-80EE-4CCB-A4FF-3E94F85CF6B4}" type="presOf" srcId="{DAE45CEE-50F7-4CE6-BF4A-E4D3D6766A01}" destId="{6FB41B27-0D76-4D7E-96F9-1B04C70C338A}" srcOrd="0" destOrd="0" presId="urn:microsoft.com/office/officeart/2005/8/layout/chevron1"/>
    <dgm:cxn modelId="{E2E8507C-CB12-441C-A388-6E00B382FA30}" srcId="{DAE45CEE-50F7-4CE6-BF4A-E4D3D6766A01}" destId="{6C206DD2-EA8C-443A-B3F8-93977EE7FA72}" srcOrd="3" destOrd="0" parTransId="{2353BDE1-24B6-4EA2-B17B-0F225E86BB5B}" sibTransId="{4B4F9F24-3CBC-4277-AAD4-8ED5C96DA0CE}"/>
    <dgm:cxn modelId="{A034D41C-4615-4378-9869-3A68CE10DA28}" srcId="{DAE45CEE-50F7-4CE6-BF4A-E4D3D6766A01}" destId="{123E1343-8D6E-497B-8618-A3D3E083380E}" srcOrd="1" destOrd="0" parTransId="{3F05365D-2690-4F37-81E5-F88EAEAB54A7}" sibTransId="{26A7819E-B833-45F6-97C3-5D2B50B9C784}"/>
    <dgm:cxn modelId="{905B77E2-C60B-40A0-94BB-8879AC27E237}" type="presParOf" srcId="{6FB41B27-0D76-4D7E-96F9-1B04C70C338A}" destId="{0D280036-0934-444F-97F0-BF41A5D6F480}" srcOrd="0" destOrd="0" presId="urn:microsoft.com/office/officeart/2005/8/layout/chevron1"/>
    <dgm:cxn modelId="{C0EAEC2B-F159-4119-A960-4BC837C15C22}" type="presParOf" srcId="{6FB41B27-0D76-4D7E-96F9-1B04C70C338A}" destId="{0CA76AA4-D7E9-477D-A537-E1353D9D6D16}" srcOrd="1" destOrd="0" presId="urn:microsoft.com/office/officeart/2005/8/layout/chevron1"/>
    <dgm:cxn modelId="{8A8D772A-F6AC-4117-BF16-E0B61BD4F6D0}" type="presParOf" srcId="{6FB41B27-0D76-4D7E-96F9-1B04C70C338A}" destId="{9CF5D2C8-7CE9-4DE7-9643-6DD227B61D6F}" srcOrd="2" destOrd="0" presId="urn:microsoft.com/office/officeart/2005/8/layout/chevron1"/>
    <dgm:cxn modelId="{4565A9A4-2C14-4680-9376-CAF7A8D3377D}" type="presParOf" srcId="{6FB41B27-0D76-4D7E-96F9-1B04C70C338A}" destId="{A614FBBD-816C-4844-A7E3-AF018BA88E57}" srcOrd="3" destOrd="0" presId="urn:microsoft.com/office/officeart/2005/8/layout/chevron1"/>
    <dgm:cxn modelId="{51CC229F-96A9-46F5-A5A7-846FFC0C6AF4}" type="presParOf" srcId="{6FB41B27-0D76-4D7E-96F9-1B04C70C338A}" destId="{CCE674A0-1D5F-4A75-8342-D7D49E53DFA6}" srcOrd="4" destOrd="0" presId="urn:microsoft.com/office/officeart/2005/8/layout/chevron1"/>
    <dgm:cxn modelId="{8CA55637-EDFD-4578-811D-0DC2B304FB65}" type="presParOf" srcId="{6FB41B27-0D76-4D7E-96F9-1B04C70C338A}" destId="{CA2C6DDA-4F84-45CA-AA96-BC00F29D3ECC}" srcOrd="5" destOrd="0" presId="urn:microsoft.com/office/officeart/2005/8/layout/chevron1"/>
    <dgm:cxn modelId="{765B0766-B237-4401-9768-46232D800FCD}" type="presParOf" srcId="{6FB41B27-0D76-4D7E-96F9-1B04C70C338A}" destId="{033CC022-8DCC-428F-849D-CEF23F323347}" srcOrd="6" destOrd="0" presId="urn:microsoft.com/office/officeart/2005/8/layout/chevron1"/>
    <dgm:cxn modelId="{5AEB8D5E-B45C-4796-AF98-8FDFBAD22427}" type="presParOf" srcId="{6FB41B27-0D76-4D7E-96F9-1B04C70C338A}" destId="{368F74D4-6865-4806-ADB0-6F7EC4D94CDB}" srcOrd="7" destOrd="0" presId="urn:microsoft.com/office/officeart/2005/8/layout/chevron1"/>
    <dgm:cxn modelId="{07FA6CE3-82E4-4E18-821A-A5CA12BAF422}" type="presParOf" srcId="{6FB41B27-0D76-4D7E-96F9-1B04C70C338A}" destId="{E131A9AA-DAD8-4787-9F62-22A7E1D203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81CD3-6F77-4396-8FBE-6CB56C1505A1}">
      <dsp:nvSpPr>
        <dsp:cNvPr id="0" name=""/>
        <dsp:cNvSpPr/>
      </dsp:nvSpPr>
      <dsp:spPr>
        <a:xfrm rot="5400000">
          <a:off x="-154519" y="155521"/>
          <a:ext cx="1030133" cy="7210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100" kern="1200" dirty="0"/>
        </a:p>
      </dsp:txBody>
      <dsp:txXfrm rot="-5400000">
        <a:off x="2" y="361548"/>
        <a:ext cx="721093" cy="309040"/>
      </dsp:txXfrm>
    </dsp:sp>
    <dsp:sp modelId="{E176B680-49D4-468E-8E76-63D29389EC1A}">
      <dsp:nvSpPr>
        <dsp:cNvPr id="0" name=""/>
        <dsp:cNvSpPr/>
      </dsp:nvSpPr>
      <dsp:spPr>
        <a:xfrm rot="5400000">
          <a:off x="3410129" y="-2688035"/>
          <a:ext cx="669586" cy="60476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ja-JP" altLang="en-US" sz="2700" b="1" kern="1200" dirty="0" smtClean="0">
              <a:latin typeface="+mn-ea"/>
            </a:rPr>
            <a:t>今後、増えていくリモートワーカー</a:t>
          </a:r>
          <a:endParaRPr kumimoji="1" lang="ja-JP" altLang="en-US" sz="2700" kern="1200" dirty="0"/>
        </a:p>
      </dsp:txBody>
      <dsp:txXfrm rot="-5400000">
        <a:off x="721093" y="33687"/>
        <a:ext cx="6014972" cy="604214"/>
      </dsp:txXfrm>
    </dsp:sp>
    <dsp:sp modelId="{9C0FF9AD-8CF1-43EC-A32A-EFEFD90D2D74}">
      <dsp:nvSpPr>
        <dsp:cNvPr id="0" name=""/>
        <dsp:cNvSpPr/>
      </dsp:nvSpPr>
      <dsp:spPr>
        <a:xfrm rot="5400000">
          <a:off x="-154519" y="979804"/>
          <a:ext cx="1030133" cy="7210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100" kern="1200" dirty="0"/>
        </a:p>
      </dsp:txBody>
      <dsp:txXfrm rot="-5400000">
        <a:off x="2" y="1185831"/>
        <a:ext cx="721093" cy="309040"/>
      </dsp:txXfrm>
    </dsp:sp>
    <dsp:sp modelId="{153475B6-0DB1-4714-B29D-9060CB129602}">
      <dsp:nvSpPr>
        <dsp:cNvPr id="0" name=""/>
        <dsp:cNvSpPr/>
      </dsp:nvSpPr>
      <dsp:spPr>
        <a:xfrm rot="5400000">
          <a:off x="3410129" y="-1863751"/>
          <a:ext cx="669586" cy="60476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ja-JP" altLang="en-US" sz="2700" b="1" kern="1200" dirty="0" smtClean="0">
              <a:latin typeface="+mn-ea"/>
            </a:rPr>
            <a:t>自宅外で働く人の増加</a:t>
          </a:r>
          <a:endParaRPr kumimoji="1" lang="ja-JP" altLang="en-US" sz="2700" kern="1200" dirty="0"/>
        </a:p>
      </dsp:txBody>
      <dsp:txXfrm rot="-5400000">
        <a:off x="721093" y="857971"/>
        <a:ext cx="6014972" cy="604214"/>
      </dsp:txXfrm>
    </dsp:sp>
    <dsp:sp modelId="{FCFB1E75-1EFB-47FF-92A5-AD44473DF49E}">
      <dsp:nvSpPr>
        <dsp:cNvPr id="0" name=""/>
        <dsp:cNvSpPr/>
      </dsp:nvSpPr>
      <dsp:spPr>
        <a:xfrm rot="5400000">
          <a:off x="-154519" y="1804087"/>
          <a:ext cx="1030133" cy="7210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100" kern="1200" dirty="0"/>
        </a:p>
      </dsp:txBody>
      <dsp:txXfrm rot="-5400000">
        <a:off x="2" y="2010114"/>
        <a:ext cx="721093" cy="309040"/>
      </dsp:txXfrm>
    </dsp:sp>
    <dsp:sp modelId="{C77112F2-5A29-40A3-9C5E-4B803297DDC1}">
      <dsp:nvSpPr>
        <dsp:cNvPr id="0" name=""/>
        <dsp:cNvSpPr/>
      </dsp:nvSpPr>
      <dsp:spPr>
        <a:xfrm rot="5400000">
          <a:off x="3410129" y="-1039468"/>
          <a:ext cx="669586" cy="60476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ja-JP" altLang="en-US" sz="2700" b="1" kern="1200" dirty="0" smtClean="0">
              <a:latin typeface="+mn-ea"/>
            </a:rPr>
            <a:t>自宅外で働く場所を知りたい人の増加</a:t>
          </a:r>
          <a:endParaRPr kumimoji="1" lang="ja-JP" altLang="en-US" sz="2700" kern="1200" dirty="0"/>
        </a:p>
      </dsp:txBody>
      <dsp:txXfrm rot="-5400000">
        <a:off x="721093" y="1682254"/>
        <a:ext cx="6014972" cy="604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80036-0934-444F-97F0-BF41A5D6F480}">
      <dsp:nvSpPr>
        <dsp:cNvPr id="0" name=""/>
        <dsp:cNvSpPr/>
      </dsp:nvSpPr>
      <dsp:spPr>
        <a:xfrm>
          <a:off x="2039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アイディア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出し</a:t>
          </a:r>
          <a:endParaRPr kumimoji="1" lang="ja-JP" altLang="en-US" sz="1300" kern="1200" dirty="0"/>
        </a:p>
      </dsp:txBody>
      <dsp:txXfrm>
        <a:off x="365032" y="2481322"/>
        <a:ext cx="1088981" cy="725986"/>
      </dsp:txXfrm>
    </dsp:sp>
    <dsp:sp modelId="{9CF5D2C8-7CE9-4DE7-9643-6DD227B61D6F}">
      <dsp:nvSpPr>
        <dsp:cNvPr id="0" name=""/>
        <dsp:cNvSpPr/>
      </dsp:nvSpPr>
      <dsp:spPr>
        <a:xfrm>
          <a:off x="1635509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開発</a:t>
          </a:r>
          <a:endParaRPr kumimoji="1" lang="en-US" altLang="ja-JP" sz="1300" kern="1200" dirty="0" smtClean="0"/>
        </a:p>
      </dsp:txBody>
      <dsp:txXfrm>
        <a:off x="1998502" y="2481322"/>
        <a:ext cx="1088981" cy="725986"/>
      </dsp:txXfrm>
    </dsp:sp>
    <dsp:sp modelId="{CCE674A0-1D5F-4A75-8342-D7D49E53DFA6}">
      <dsp:nvSpPr>
        <dsp:cNvPr id="0" name=""/>
        <dsp:cNvSpPr/>
      </dsp:nvSpPr>
      <dsp:spPr>
        <a:xfrm>
          <a:off x="3268980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リファクタリング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・テスト</a:t>
          </a:r>
          <a:endParaRPr kumimoji="1" lang="en-US" altLang="ja-JP" sz="1300" kern="1200" dirty="0" smtClean="0"/>
        </a:p>
      </dsp:txBody>
      <dsp:txXfrm>
        <a:off x="3631973" y="2481322"/>
        <a:ext cx="1088981" cy="725986"/>
      </dsp:txXfrm>
    </dsp:sp>
    <dsp:sp modelId="{033CC022-8DCC-428F-849D-CEF23F323347}">
      <dsp:nvSpPr>
        <dsp:cNvPr id="0" name=""/>
        <dsp:cNvSpPr/>
      </dsp:nvSpPr>
      <dsp:spPr>
        <a:xfrm>
          <a:off x="4902450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他チームへ</a:t>
          </a:r>
          <a:endParaRPr kumimoji="1" lang="en-US" altLang="ja-JP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プルリク</a:t>
          </a:r>
          <a:endParaRPr kumimoji="1" lang="ja-JP" altLang="en-US" sz="1300" kern="1200" dirty="0"/>
        </a:p>
      </dsp:txBody>
      <dsp:txXfrm>
        <a:off x="5265443" y="2481322"/>
        <a:ext cx="1088981" cy="725986"/>
      </dsp:txXfrm>
    </dsp:sp>
    <dsp:sp modelId="{E131A9AA-DAD8-4787-9F62-22A7E1D20320}">
      <dsp:nvSpPr>
        <dsp:cNvPr id="0" name=""/>
        <dsp:cNvSpPr/>
      </dsp:nvSpPr>
      <dsp:spPr>
        <a:xfrm>
          <a:off x="6535921" y="2481322"/>
          <a:ext cx="1814967" cy="725986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300" kern="1200" dirty="0" smtClean="0"/>
            <a:t>再び開発</a:t>
          </a:r>
          <a:endParaRPr kumimoji="1" lang="ja-JP" altLang="en-US" sz="1300" kern="1200" dirty="0"/>
        </a:p>
      </dsp:txBody>
      <dsp:txXfrm>
        <a:off x="6898914" y="2481322"/>
        <a:ext cx="1088981" cy="72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2D527-8693-46A3-813A-4E368E56730A}" type="datetimeFigureOut">
              <a:rPr kumimoji="1" lang="ja-JP" altLang="en-US" smtClean="0"/>
              <a:t>2015/7/30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BC05B-6190-45B1-AFB8-70FE348ECC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0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D597-5364-4901-978D-5D7DE31E0B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05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D597-5364-4901-978D-5D7DE31E0B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05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BC05B-6190-45B1-AFB8-70FE348ECC4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97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523128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12066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576767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6548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099093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33376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890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2197100"/>
            <a:ext cx="36068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1111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446460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3309378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9676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294243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172122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Bradley Hand Bold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826336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7215150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13500" y="990600"/>
            <a:ext cx="1841500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89000" y="990600"/>
            <a:ext cx="5372100" cy="5181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962656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83530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849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578888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9751317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9952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4183730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>
              <a:sym typeface="Tipo de letra del sistema Fina" charset="0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179749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46100" y="2514600"/>
            <a:ext cx="8039100" cy="2044700"/>
          </a:xfrm>
          <a:prstGeom prst="rect">
            <a:avLst/>
          </a:prstGeom>
          <a:noFill/>
          <a:ln>
            <a:noFill/>
          </a:ln>
          <a:effectLst>
            <a:outerShdw blurRad="25400" dist="12699" dir="162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+mj-lt"/>
          <a:ea typeface="+mj-ea"/>
          <a:cs typeface="+mj-cs"/>
          <a:sym typeface="Tipo de letra del sistema Fina" charset="0"/>
        </a:defRPr>
      </a:lvl1pPr>
      <a:lvl2pPr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 b="1">
          <a:solidFill>
            <a:schemeClr val="tx1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342900" indent="-3429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1pPr>
      <a:lvl2pPr marL="742950" indent="-28575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2pPr>
      <a:lvl3pPr marL="1143000" indent="-2286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3pPr>
      <a:lvl4pPr marL="1600200" indent="-2286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4pPr>
      <a:lvl5pPr marL="2057400" indent="-2286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  <a:sym typeface="Tipo de letra del sistema Fina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990600"/>
            <a:ext cx="65151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Tipo de letra del sistema Fin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1971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>
                <a:sym typeface="Bradley Hand Bold" charset="0"/>
              </a:rPr>
              <a:t>Click to edit Master text styles</a:t>
            </a:r>
          </a:p>
          <a:p>
            <a:pPr lvl="1"/>
            <a:r>
              <a:rPr lang="en-US" altLang="ja-JP">
                <a:sym typeface="Bradley Hand Bold" charset="0"/>
              </a:rPr>
              <a:t>Second level</a:t>
            </a:r>
          </a:p>
          <a:p>
            <a:pPr lvl="2"/>
            <a:r>
              <a:rPr lang="en-US" altLang="ja-JP">
                <a:sym typeface="Bradley Hand Bold" charset="0"/>
              </a:rPr>
              <a:t>Third level</a:t>
            </a:r>
          </a:p>
          <a:p>
            <a:pPr lvl="3"/>
            <a:r>
              <a:rPr lang="en-US" altLang="ja-JP">
                <a:sym typeface="Bradley Hand Bold" charset="0"/>
              </a:rPr>
              <a:t>Fourth level</a:t>
            </a:r>
          </a:p>
          <a:p>
            <a:pPr lvl="4"/>
            <a:r>
              <a:rPr lang="en-US" altLang="ja-JP">
                <a:sym typeface="Bradley Hand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+mj-lt"/>
          <a:ea typeface="+mj-ea"/>
          <a:cs typeface="+mj-cs"/>
          <a:sym typeface="Tipo de letra del sistema Fina" charset="0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3B3B3E"/>
          </a:solidFill>
          <a:latin typeface="Tipo de letra del sistema Fina" charset="0"/>
          <a:ea typeface="ヒラギノ角ゴ ProN W6" charset="0"/>
          <a:cs typeface="ヒラギノ角ゴ ProN W6" charset="0"/>
          <a:sym typeface="Tipo de letra del sistema Fina" charset="0"/>
        </a:defRPr>
      </a:lvl9pPr>
    </p:titleStyle>
    <p:bodyStyle>
      <a:lvl1pPr marL="635000" indent="-508000" algn="l" rtl="0" fontAlgn="base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1pPr>
      <a:lvl2pPr marL="1130300" indent="-508000" algn="l" rtl="0" fontAlgn="base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2pPr>
      <a:lvl3pPr marL="1606550" indent="-508000" algn="l" rtl="0" fontAlgn="base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3pPr>
      <a:lvl4pPr marL="2095500" indent="-508000" algn="l" rtl="0" fontAlgn="base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4pPr>
      <a:lvl5pPr marL="2578100" indent="-508000" algn="l" rtl="0" fontAlgn="base">
        <a:spcBef>
          <a:spcPts val="1400"/>
        </a:spcBef>
        <a:spcAft>
          <a:spcPct val="0"/>
        </a:spcAft>
        <a:buSzPct val="7700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5pPr>
      <a:lvl6pPr marL="30353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6pPr>
      <a:lvl7pPr marL="34925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7pPr>
      <a:lvl8pPr marL="39497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8pPr>
      <a:lvl9pPr marL="4406900" indent="-508000" algn="l" rtl="0" fontAlgn="base">
        <a:spcBef>
          <a:spcPts val="1400"/>
        </a:spcBef>
        <a:spcAft>
          <a:spcPct val="0"/>
        </a:spcAft>
        <a:buSzPct val="7700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Bradley Hand Bold" charset="0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dirty="0"/>
              <a:t>チーム開発演習振り返り</a:t>
            </a:r>
            <a:endParaRPr kumimoji="1" lang="ja-JP" altLang="en-US" sz="48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石川　楼丈</a:t>
            </a:r>
            <a:endParaRPr kumimoji="1" lang="en-US" altLang="ja-JP" dirty="0" smtClean="0"/>
          </a:p>
          <a:p>
            <a:r>
              <a:rPr kumimoji="1" lang="ja-JP" altLang="en-US" dirty="0" smtClean="0"/>
              <a:t>坂本　諒太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03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ja-JP" dirty="0" smtClean="0"/>
              <a:t>Point</a:t>
            </a: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9" r="18227" b="39069"/>
          <a:stretch/>
        </p:blipFill>
        <p:spPr>
          <a:xfrm>
            <a:off x="466725" y="2492896"/>
            <a:ext cx="8229600" cy="39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9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ja-JP" dirty="0" smtClean="0"/>
              <a:t>Search</a:t>
            </a: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4094" b="31000"/>
          <a:stretch/>
        </p:blipFill>
        <p:spPr>
          <a:xfrm>
            <a:off x="514452" y="2615461"/>
            <a:ext cx="8208912" cy="37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2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ja-JP" u="sng" dirty="0" smtClean="0">
                <a:latin typeface="+mn-ea"/>
              </a:rPr>
              <a:t>Release1.1</a:t>
            </a:r>
            <a:r>
              <a:rPr lang="ja-JP" altLang="en-US" u="sng" dirty="0" err="1" smtClean="0">
                <a:latin typeface="+mn-ea"/>
              </a:rPr>
              <a:t>での</a:t>
            </a:r>
            <a:r>
              <a:rPr lang="ja-JP" altLang="en-US" u="sng" dirty="0" smtClean="0">
                <a:latin typeface="+mn-ea"/>
              </a:rPr>
              <a:t>追加機能</a:t>
            </a:r>
            <a:endParaRPr lang="en-US" altLang="ja-JP" u="sng" dirty="0">
              <a:latin typeface="+mn-ea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>
                <a:latin typeface="+mn-ea"/>
              </a:rPr>
              <a:t>ユーザアイコン</a:t>
            </a:r>
            <a:endParaRPr lang="en-US" altLang="ja-JP" dirty="0" smtClean="0">
              <a:latin typeface="+mn-ea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 smtClean="0">
                <a:latin typeface="+mn-ea"/>
              </a:rPr>
              <a:t>マイページ</a:t>
            </a:r>
            <a:endParaRPr lang="en-US" altLang="ja-JP" dirty="0" smtClean="0">
              <a:latin typeface="+mn-ea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 smtClean="0">
                <a:latin typeface="+mn-ea"/>
              </a:rPr>
              <a:t>マップ内</a:t>
            </a:r>
            <a:r>
              <a:rPr lang="ja-JP" altLang="en-US" dirty="0" smtClean="0">
                <a:latin typeface="+mn-ea"/>
              </a:rPr>
              <a:t>の場所だけ検索</a:t>
            </a:r>
            <a:endParaRPr lang="en-US" altLang="ja-JP" dirty="0" smtClean="0">
              <a:latin typeface="+mn-ea"/>
            </a:endParaRPr>
          </a:p>
          <a:p>
            <a:pPr>
              <a:buSzPct val="131000"/>
              <a:buBlip>
                <a:blip r:embed="rId2"/>
              </a:buBlip>
              <a:defRPr/>
            </a:pPr>
            <a:r>
              <a:rPr lang="ja-JP" altLang="en-US" dirty="0">
                <a:latin typeface="+mn-ea"/>
              </a:rPr>
              <a:t>現在地</a:t>
            </a:r>
            <a:r>
              <a:rPr lang="ja-JP" altLang="en-US" dirty="0" smtClean="0">
                <a:latin typeface="+mn-ea"/>
              </a:rPr>
              <a:t>へ戻るボタン</a:t>
            </a:r>
            <a:endParaRPr lang="en-US" altLang="ja-JP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8347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8888" y="2924175"/>
            <a:ext cx="6515100" cy="1206500"/>
          </a:xfrm>
        </p:spPr>
        <p:txBody>
          <a:bodyPr/>
          <a:lstStyle/>
          <a:p>
            <a:pPr algn="ctr" eaLnBrk="1" hangingPunct="1">
              <a:defRPr/>
            </a:pPr>
            <a:r>
              <a:rPr kumimoji="1" lang="ja-JP" altLang="en-US" dirty="0" smtClean="0"/>
              <a:t>２．開発プロセス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53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b="1" dirty="0" smtClean="0">
                <a:latin typeface="+mn-ea"/>
              </a:rPr>
              <a:t>目的</a:t>
            </a:r>
            <a:endParaRPr lang="en-US" altLang="ja-JP" b="1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 smtClean="0">
                <a:latin typeface="+mn-ea"/>
              </a:rPr>
              <a:t>提案</a:t>
            </a:r>
            <a:r>
              <a:rPr lang="ja-JP" altLang="en-US" dirty="0">
                <a:latin typeface="+mn-ea"/>
              </a:rPr>
              <a:t>、設計、実装、テストといった一連の開発工程の</a:t>
            </a:r>
            <a:r>
              <a:rPr lang="ja-JP" altLang="en-US" dirty="0" smtClean="0">
                <a:latin typeface="+mn-ea"/>
              </a:rPr>
              <a:t>実践</a:t>
            </a:r>
            <a:endParaRPr lang="en-US" altLang="ja-JP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チームでの開発体験と、それを円滑に進めるための手法の</a:t>
            </a:r>
            <a:r>
              <a:rPr lang="ja-JP" altLang="en-US" dirty="0" smtClean="0">
                <a:latin typeface="+mn-ea"/>
              </a:rPr>
              <a:t>習得</a:t>
            </a:r>
            <a:endParaRPr lang="en-US" altLang="ja-JP" dirty="0">
              <a:latin typeface="+mn-ea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言われたものを作るのではなく、自分たちでアイデア出し、要件を決定し、形にする力を身につける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1029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+mj-ea"/>
              </a:rPr>
              <a:t>チーム開発演習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ja-JP" altLang="en-US" sz="2400" u="sng" dirty="0">
                <a:latin typeface="+mn-ea"/>
              </a:rPr>
              <a:t>開発</a:t>
            </a:r>
            <a:r>
              <a:rPr lang="ja-JP" altLang="en-US" sz="2400" u="sng" dirty="0" smtClean="0">
                <a:latin typeface="+mn-ea"/>
              </a:rPr>
              <a:t>の流れ</a:t>
            </a:r>
            <a:endParaRPr lang="en-US" altLang="ja-JP" sz="2400" u="sng" dirty="0"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ja-JP" sz="2400" dirty="0">
              <a:latin typeface="+mn-ea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107519241"/>
              </p:ext>
            </p:extLst>
          </p:nvPr>
        </p:nvGraphicFramePr>
        <p:xfrm>
          <a:off x="323528" y="1196752"/>
          <a:ext cx="8352928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73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アイディア出し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9000" y="21971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アイディアがあまり出てこなかった</a:t>
            </a:r>
            <a:endParaRPr kumimoji="0" lang="en-US" altLang="ja-JP" b="1" kern="0" dirty="0" smtClean="0"/>
          </a:p>
          <a:p>
            <a:pPr marL="127000" indent="0">
              <a:buSzPct val="131000"/>
              <a:buNone/>
              <a:defRPr/>
            </a:pPr>
            <a:endParaRPr kumimoji="0" lang="en-US" altLang="ja-JP" b="1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手段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マインドマップ</a:t>
            </a:r>
            <a:endParaRPr kumimoji="0" lang="en-US" altLang="ja-JP" b="1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先輩方へのヒアリング</a:t>
            </a:r>
            <a:endParaRPr kumimoji="0" lang="en-US" altLang="ja-JP" b="1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アイディアの評価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587454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5337"/>
            <a:ext cx="6605362" cy="4863696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1320800" y="990600"/>
            <a:ext cx="6515100" cy="1206500"/>
          </a:xfrm>
        </p:spPr>
        <p:txBody>
          <a:bodyPr/>
          <a:lstStyle/>
          <a:p>
            <a:r>
              <a:rPr kumimoji="1" lang="ja-JP" altLang="en-US" dirty="0" smtClean="0"/>
              <a:t>マインドマップ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0932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先輩方へのヒアリング</a:t>
            </a:r>
            <a:endParaRPr kumimoji="1" lang="ja-JP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68611" y="219989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/>
              <a:t>AI</a:t>
            </a:r>
            <a:r>
              <a:rPr kumimoji="0" lang="ja-JP" altLang="en-US" b="1" kern="0" dirty="0" smtClean="0"/>
              <a:t>チームでリモートワークを行ってみてどうか</a:t>
            </a:r>
            <a:endParaRPr kumimoji="0" lang="en-US" altLang="ja-JP" b="1" kern="0" dirty="0" smtClean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クラウドチームでの仕事に関して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141372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アイディアの評価方法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65063"/>
              </p:ext>
            </p:extLst>
          </p:nvPr>
        </p:nvGraphicFramePr>
        <p:xfrm>
          <a:off x="1259632" y="3140968"/>
          <a:ext cx="62611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180"/>
                <a:gridCol w="932180"/>
                <a:gridCol w="1617980"/>
                <a:gridCol w="932180"/>
                <a:gridCol w="703580"/>
              </a:tblGrid>
              <a:tr h="1390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アイディア名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新規性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実装の容易さ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面白さ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合計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Zone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11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生産性測定ツール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23528" y="5085184"/>
            <a:ext cx="8443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お互い</a:t>
            </a:r>
            <a:r>
              <a:rPr kumimoji="1" lang="ja-JP" altLang="en-US" dirty="0" smtClean="0"/>
              <a:t>にこの表を埋めてい</a:t>
            </a:r>
            <a:r>
              <a:rPr kumimoji="1" lang="ja-JP" altLang="en-US" dirty="0"/>
              <a:t>き</a:t>
            </a:r>
            <a:r>
              <a:rPr kumimoji="1" lang="ja-JP" altLang="en-US" dirty="0" smtClean="0"/>
              <a:t>アイディアを決定する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949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97019" y="2276872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sz="3600" b="1" kern="0" dirty="0"/>
              <a:t>１</a:t>
            </a:r>
            <a:r>
              <a:rPr kumimoji="0" lang="ja-JP" altLang="en-US" sz="3600" b="1" kern="0" dirty="0" smtClean="0"/>
              <a:t>．開発したサービス</a:t>
            </a:r>
            <a:endParaRPr kumimoji="0" lang="en-US" altLang="ja-JP" sz="3600" b="1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sz="3600" b="1" kern="0" dirty="0"/>
              <a:t>２</a:t>
            </a:r>
            <a:r>
              <a:rPr kumimoji="0" lang="ja-JP" altLang="en-US" sz="3600" b="1" kern="0" dirty="0" smtClean="0"/>
              <a:t>．開発プロセス（チーム振り返り）</a:t>
            </a:r>
            <a:endParaRPr kumimoji="0" lang="en-US" altLang="ja-JP" sz="3600" b="1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sz="3600" b="1" kern="0" dirty="0"/>
              <a:t>３</a:t>
            </a:r>
            <a:r>
              <a:rPr kumimoji="0" lang="ja-JP" altLang="en-US" sz="3600" b="1" kern="0" dirty="0" smtClean="0"/>
              <a:t>．個人振り返り（坂本・石川</a:t>
            </a:r>
            <a:r>
              <a:rPr kumimoji="0" lang="ja-JP" altLang="en-US" sz="3600" kern="0" dirty="0" smtClean="0"/>
              <a:t>）</a:t>
            </a:r>
            <a:endParaRPr kumimoji="0" lang="en-US" altLang="ja-JP" sz="3600" kern="0" dirty="0" smtClean="0"/>
          </a:p>
        </p:txBody>
      </p:sp>
    </p:spTree>
    <p:extLst>
      <p:ext uri="{BB962C8B-B14F-4D97-AF65-F5344CB8AC3E}">
        <p14:creationId xmlns:p14="http://schemas.microsoft.com/office/powerpoint/2010/main" val="454997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20800" y="990600"/>
            <a:ext cx="6851600" cy="1206500"/>
          </a:xfrm>
        </p:spPr>
        <p:txBody>
          <a:bodyPr/>
          <a:lstStyle/>
          <a:p>
            <a:r>
              <a:rPr kumimoji="1" lang="ja-JP" altLang="en-US" dirty="0" smtClean="0"/>
              <a:t>アイディア出しをしてみて</a:t>
            </a:r>
            <a:endParaRPr kumimoji="1" lang="ja-JP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000" y="21971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/>
              <a:t>良かった</a:t>
            </a:r>
            <a:r>
              <a:rPr kumimoji="0" lang="ja-JP" altLang="en-US" b="1" u="sng" kern="0" dirty="0" smtClean="0"/>
              <a:t>ところ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様々な手法を経験できた</a:t>
            </a:r>
            <a:endParaRPr kumimoji="0" lang="en-US" altLang="ja-JP" b="1" kern="0" dirty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u="sng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反省点</a:t>
            </a:r>
            <a:endParaRPr kumimoji="0" lang="en-US" altLang="ja-JP" b="1" u="sng" kern="0" dirty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アイディアの量が出なかった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869118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7584" y="2996952"/>
            <a:ext cx="7488832" cy="1206500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開発における特徴について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8843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SCRUM</a:t>
            </a:r>
            <a:r>
              <a:rPr kumimoji="1" lang="ja-JP" altLang="en-US" dirty="0" smtClean="0"/>
              <a:t>の導入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090800"/>
            <a:ext cx="2952329" cy="418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71800" y="2311272"/>
            <a:ext cx="586814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lvl="1">
              <a:buSzPct val="131000"/>
              <a:buFontTx/>
              <a:buBlip>
                <a:blip r:embed="rId3"/>
              </a:buBlip>
              <a:defRPr/>
            </a:pPr>
            <a:r>
              <a:rPr kumimoji="0" lang="ja-JP" altLang="en-US" b="1" kern="0" dirty="0" smtClean="0"/>
              <a:t>プロダクトバックログ</a:t>
            </a:r>
            <a:r>
              <a:rPr kumimoji="0" lang="en-US" altLang="ja-JP" b="1" kern="0" dirty="0" smtClean="0"/>
              <a:t/>
            </a:r>
            <a:br>
              <a:rPr kumimoji="0" lang="en-US" altLang="ja-JP" b="1" kern="0" dirty="0" smtClean="0"/>
            </a:br>
            <a:r>
              <a:rPr kumimoji="0" lang="en-US" altLang="ja-JP" b="1" kern="0" dirty="0" smtClean="0"/>
              <a:t>		</a:t>
            </a:r>
            <a:r>
              <a:rPr kumimoji="0" lang="ja-JP" altLang="en-US" b="1" kern="0" dirty="0" smtClean="0"/>
              <a:t>　</a:t>
            </a:r>
            <a:r>
              <a:rPr kumimoji="0" lang="en-US" altLang="ja-JP" b="1" kern="0" dirty="0" smtClean="0"/>
              <a:t>(</a:t>
            </a:r>
            <a:r>
              <a:rPr kumimoji="0" lang="en-US" altLang="ja-JP" b="1" kern="0" dirty="0" err="1" smtClean="0"/>
              <a:t>Trello</a:t>
            </a:r>
            <a:r>
              <a:rPr kumimoji="0" lang="ja-JP" altLang="en-US" b="1" kern="0" dirty="0" smtClean="0"/>
              <a:t>で管理</a:t>
            </a:r>
            <a:r>
              <a:rPr kumimoji="0" lang="en-US" altLang="ja-JP" b="1" kern="0" dirty="0" smtClean="0"/>
              <a:t>)</a:t>
            </a:r>
          </a:p>
          <a:p>
            <a:pPr lvl="1">
              <a:buSzPct val="131000"/>
              <a:buBlip>
                <a:blip r:embed="rId3"/>
              </a:buBlip>
              <a:defRPr/>
            </a:pPr>
            <a:r>
              <a:rPr kumimoji="0" lang="ja-JP" altLang="en-US" b="1" kern="0" dirty="0"/>
              <a:t>スプリント</a:t>
            </a:r>
            <a:r>
              <a:rPr kumimoji="0" lang="ja-JP" altLang="en-US" b="1" kern="0" dirty="0" smtClean="0"/>
              <a:t>計画ミーティング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487096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SCRUM</a:t>
            </a:r>
            <a:r>
              <a:rPr kumimoji="1" lang="ja-JP" altLang="en-US" dirty="0" smtClean="0"/>
              <a:t>をやってみて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41400" y="2349500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良かった</a:t>
            </a:r>
            <a:r>
              <a:rPr kumimoji="0" lang="ja-JP" altLang="en-US" b="1" u="sng" kern="0" dirty="0" smtClean="0"/>
              <a:t>こと</a:t>
            </a:r>
            <a:endParaRPr kumimoji="0" lang="en-US" altLang="ja-JP" b="1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優先すべきことが明確化された</a:t>
            </a:r>
            <a:endParaRPr kumimoji="0" lang="en-US" altLang="ja-JP" b="1" kern="0" dirty="0" smtClean="0"/>
          </a:p>
          <a:p>
            <a:pPr marL="127000" indent="0">
              <a:buSzPct val="131000"/>
              <a:buNone/>
              <a:defRPr/>
            </a:pPr>
            <a:endParaRPr kumimoji="0" lang="en-US" altLang="ja-JP" b="1" u="sng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問題</a:t>
            </a:r>
            <a:r>
              <a:rPr kumimoji="0" lang="ja-JP" altLang="en-US" b="1" u="sng" kern="0" dirty="0" smtClean="0"/>
              <a:t>点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/>
              <a:t>SCRUM</a:t>
            </a:r>
            <a:r>
              <a:rPr kumimoji="0" lang="ja-JP" altLang="en-US" b="1" kern="0" dirty="0" smtClean="0"/>
              <a:t>の</a:t>
            </a:r>
            <a:r>
              <a:rPr kumimoji="0" lang="en-US" altLang="ja-JP" b="1" kern="0" dirty="0" smtClean="0"/>
              <a:t>velocity</a:t>
            </a:r>
            <a:r>
              <a:rPr kumimoji="0" lang="ja-JP" altLang="en-US" b="1" kern="0" dirty="0" smtClean="0"/>
              <a:t>の測定を行わなかった結果、毎週タスクが残った。</a:t>
            </a:r>
            <a:endParaRPr kumimoji="0" lang="en-US" altLang="ja-JP" b="1" kern="0" dirty="0"/>
          </a:p>
        </p:txBody>
      </p:sp>
    </p:spTree>
    <p:extLst>
      <p:ext uri="{BB962C8B-B14F-4D97-AF65-F5344CB8AC3E}">
        <p14:creationId xmlns:p14="http://schemas.microsoft.com/office/powerpoint/2010/main" val="3116188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ペアプロ</a:t>
            </a:r>
            <a:endParaRPr kumimoji="1" lang="ja-JP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41400" y="2140347"/>
            <a:ext cx="7366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>
              <a:buSzPct val="131000"/>
              <a:buFontTx/>
              <a:buBlip>
                <a:blip r:embed="rId3"/>
              </a:buBlip>
              <a:defRPr/>
            </a:pPr>
            <a:r>
              <a:rPr kumimoji="0" lang="ja-JP" altLang="en-US" b="1" kern="0" dirty="0"/>
              <a:t>石川君</a:t>
            </a:r>
            <a:r>
              <a:rPr kumimoji="0" lang="ja-JP" altLang="en-US" b="1" kern="0" dirty="0" smtClean="0"/>
              <a:t>に</a:t>
            </a:r>
            <a:r>
              <a:rPr kumimoji="0" lang="en-US" altLang="ja-JP" b="1" kern="0" dirty="0" smtClean="0"/>
              <a:t>JavaScript</a:t>
            </a:r>
            <a:r>
              <a:rPr kumimoji="0" lang="ja-JP" altLang="en-US" b="1" kern="0" dirty="0" smtClean="0"/>
              <a:t>の知識を共有するために実施</a:t>
            </a:r>
            <a:endParaRPr kumimoji="0" lang="en-US" altLang="ja-JP" b="1" kern="0" dirty="0" smtClean="0"/>
          </a:p>
          <a:p>
            <a:pPr marL="127000" indent="0">
              <a:buSzPct val="131000"/>
              <a:buNone/>
              <a:defRPr/>
            </a:pPr>
            <a:endParaRPr kumimoji="0" lang="en-US" altLang="ja-JP" b="1" kern="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4337050"/>
            <a:ext cx="1778397" cy="17783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7" y="3760986"/>
            <a:ext cx="2664296" cy="266429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403648" y="3650843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kern="0" dirty="0"/>
              <a:t>●</a:t>
            </a:r>
            <a:r>
              <a:rPr lang="ja-JP" altLang="en-US" b="1" kern="0" dirty="0" smtClean="0"/>
              <a:t>イメージ図</a:t>
            </a:r>
            <a:endParaRPr lang="en-US" altLang="ja-JP" b="1" kern="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0333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ペアプロをやってみて</a:t>
            </a:r>
            <a:endParaRPr kumimoji="1" lang="ja-JP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041400" y="2349500"/>
            <a:ext cx="7995096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良かったこと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石川君の生産性が向上した</a:t>
            </a:r>
            <a:endParaRPr kumimoji="0" lang="en-US" altLang="ja-JP" b="1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情報共有しながらコーディングが行えた</a:t>
            </a:r>
            <a:endParaRPr kumimoji="0" lang="en-US" altLang="ja-JP" b="1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/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反省点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ペアプロをもっと行えばよかった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108353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20800" y="990600"/>
            <a:ext cx="6923608" cy="1206500"/>
          </a:xfrm>
        </p:spPr>
        <p:txBody>
          <a:bodyPr/>
          <a:lstStyle/>
          <a:p>
            <a:r>
              <a:rPr kumimoji="1" lang="ja-JP" altLang="en-US" dirty="0" smtClean="0"/>
              <a:t>チーム振り返り</a:t>
            </a:r>
            <a:endParaRPr kumimoji="1" lang="ja-JP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2915" y="2349500"/>
            <a:ext cx="9001000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良かったこと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お互いに様々な技術や手法を経験できた</a:t>
            </a:r>
            <a:endParaRPr kumimoji="0" lang="en-US" altLang="ja-JP" b="1" kern="0" dirty="0" smtClean="0"/>
          </a:p>
          <a:p>
            <a:pPr marL="622300" lvl="1" indent="0">
              <a:buSzPct val="131000"/>
              <a:buNone/>
              <a:defRPr/>
            </a:pPr>
            <a:endParaRPr kumimoji="0" lang="en-US" altLang="ja-JP" b="1" kern="0" dirty="0" smtClean="0"/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/>
              <a:t>反省点</a:t>
            </a:r>
            <a:endParaRPr kumimoji="0" lang="en-US" altLang="ja-JP" b="1" u="sng" kern="0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/>
              <a:t>情報共有がうまくできていないところがあった</a:t>
            </a:r>
            <a:endParaRPr kumimoji="0" lang="en-US" altLang="ja-JP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745615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539750" y="1628775"/>
            <a:ext cx="8039100" cy="2044700"/>
          </a:xfrm>
        </p:spPr>
        <p:txBody>
          <a:bodyPr anchor="b"/>
          <a:lstStyle/>
          <a:p>
            <a:pPr>
              <a:defRPr/>
            </a:pPr>
            <a:r>
              <a:rPr lang="ja-JP" altLang="en-US" dirty="0" smtClean="0"/>
              <a:t>個人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/>
              <a:t>３</a:t>
            </a:r>
            <a:r>
              <a:rPr lang="ja-JP" altLang="en-US" dirty="0" smtClean="0"/>
              <a:t>．個人振り返り（坂本）</a:t>
            </a:r>
          </a:p>
        </p:txBody>
      </p:sp>
    </p:spTree>
    <p:extLst>
      <p:ext uri="{BB962C8B-B14F-4D97-AF65-F5344CB8AC3E}">
        <p14:creationId xmlns:p14="http://schemas.microsoft.com/office/powerpoint/2010/main" val="1308017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>
              <a:defRPr/>
            </a:pPr>
            <a:r>
              <a:rPr lang="ja-JP" altLang="en-US" dirty="0" smtClean="0"/>
              <a:t>目次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/>
              <a:t>チーム内での個人としての役割</a:t>
            </a:r>
            <a:endParaRPr kumimoji="0" lang="en-US" altLang="ja-JP" b="1" dirty="0" smtClean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dirty="0" err="1" smtClean="0"/>
              <a:t>PullRequest</a:t>
            </a:r>
            <a:r>
              <a:rPr kumimoji="0" lang="ja-JP" altLang="en-US" b="1" dirty="0" smtClean="0"/>
              <a:t>期間での活動</a:t>
            </a:r>
            <a:endParaRPr kumimoji="0" lang="en-US" altLang="ja-JP" b="1" dirty="0" smtClean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/>
              <a:t>個人振り返りまとめ</a:t>
            </a:r>
            <a:endParaRPr kumimoji="0" lang="en-US" altLang="ja-JP" dirty="0" smtClean="0"/>
          </a:p>
          <a:p>
            <a:pPr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/>
              <a:t>抱負</a:t>
            </a:r>
            <a:endParaRPr kumimoji="0" lang="en-US" altLang="ja-JP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 smtClean="0"/>
              <a:t>１．開発したサービス</a:t>
            </a:r>
          </a:p>
        </p:txBody>
      </p:sp>
    </p:spTree>
    <p:extLst>
      <p:ext uri="{BB962C8B-B14F-4D97-AF65-F5344CB8AC3E}">
        <p14:creationId xmlns:p14="http://schemas.microsoft.com/office/powerpoint/2010/main" val="3880145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2132013"/>
            <a:ext cx="8229600" cy="1219200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dirty="0" smtClean="0"/>
              <a:t>チームとしての役割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06400" y="990600"/>
            <a:ext cx="8128000" cy="1206500"/>
          </a:xfrm>
        </p:spPr>
        <p:txBody>
          <a:bodyPr anchor="b"/>
          <a:lstStyle/>
          <a:p>
            <a:pPr>
              <a:defRPr/>
            </a:pPr>
            <a:r>
              <a:rPr lang="ja-JP" altLang="en-US" smtClean="0"/>
              <a:t>プロジェクトに対して技術導入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3" y="2473098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03728"/>
            <a:ext cx="1989162" cy="59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38404"/>
            <a:ext cx="2374900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844564"/>
            <a:ext cx="2222847" cy="53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572039"/>
            <a:ext cx="22479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852689"/>
            <a:ext cx="1381572" cy="138157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98" y="5377357"/>
            <a:ext cx="1713161" cy="111103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1" y="3961296"/>
            <a:ext cx="1331651" cy="11643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67544" y="1916832"/>
            <a:ext cx="8229600" cy="3019326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dirty="0" smtClean="0"/>
              <a:t>技術導入の一例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ja-JP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626898"/>
            <a:ext cx="70358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1035050" y="6040438"/>
            <a:ext cx="6845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dirty="0">
                <a:solidFill>
                  <a:schemeClr val="tx1"/>
                </a:solidFill>
              </a:rPr>
              <a:t>コードのオブジェクト化できていなかった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2286000" y="9087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3600" b="1" dirty="0"/>
              <a:t>開発中盤のコード（</a:t>
            </a:r>
            <a:r>
              <a:rPr lang="en-US" altLang="ja-JP" sz="3600" b="1" dirty="0"/>
              <a:t>JavaScript</a:t>
            </a:r>
            <a:r>
              <a:rPr lang="ja-JP" altLang="en-US" sz="3600" dirty="0"/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376837" y="372465"/>
            <a:ext cx="6515100" cy="1206500"/>
          </a:xfrm>
        </p:spPr>
        <p:txBody>
          <a:bodyPr anchor="b"/>
          <a:lstStyle/>
          <a:p>
            <a:pPr>
              <a:defRPr/>
            </a:pPr>
            <a:r>
              <a:rPr lang="ja-JP" altLang="en-US" dirty="0" smtClean="0"/>
              <a:t>ここで</a:t>
            </a:r>
            <a:r>
              <a:rPr lang="en-US" altLang="ja-JP" dirty="0" err="1" smtClean="0"/>
              <a:t>TypeScript</a:t>
            </a:r>
            <a:r>
              <a:rPr lang="ja-JP" altLang="en-US" dirty="0" smtClean="0"/>
              <a:t>が登場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1550988"/>
            <a:ext cx="669607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/>
          </p:cNvSpPr>
          <p:nvPr/>
        </p:nvSpPr>
        <p:spPr bwMode="auto">
          <a:xfrm>
            <a:off x="1110552" y="5711825"/>
            <a:ext cx="7421887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sz="2400" dirty="0">
                <a:solidFill>
                  <a:schemeClr val="tx1"/>
                </a:solidFill>
              </a:rPr>
              <a:t>Class</a:t>
            </a:r>
            <a:r>
              <a:rPr kumimoji="0" lang="ja-JP" altLang="en-US" sz="2400" dirty="0">
                <a:solidFill>
                  <a:schemeClr val="tx1"/>
                </a:solidFill>
              </a:rPr>
              <a:t>ベースで記述が</a:t>
            </a:r>
            <a:r>
              <a:rPr kumimoji="0" lang="ja-JP" altLang="en-US" sz="2400" dirty="0" smtClean="0">
                <a:solidFill>
                  <a:schemeClr val="tx1"/>
                </a:solidFill>
              </a:rPr>
              <a:t>でき、</a:t>
            </a:r>
            <a:endParaRPr kumimoji="0" lang="en-US" altLang="ja-JP" sz="2400" dirty="0" smtClean="0">
              <a:solidFill>
                <a:schemeClr val="tx1"/>
              </a:solidFill>
            </a:endParaRPr>
          </a:p>
          <a:p>
            <a:r>
              <a:rPr kumimoji="0" lang="ja-JP" altLang="en-US" sz="2400" dirty="0" smtClean="0">
                <a:solidFill>
                  <a:schemeClr val="tx1"/>
                </a:solidFill>
              </a:rPr>
              <a:t>静的型付け</a:t>
            </a:r>
            <a:r>
              <a:rPr kumimoji="0" lang="ja-JP" altLang="en-US" sz="2400" dirty="0">
                <a:solidFill>
                  <a:schemeClr val="tx1"/>
                </a:solidFill>
              </a:rPr>
              <a:t>でリファクタリングがしやすい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15128" y="2204864"/>
            <a:ext cx="8928992" cy="3975100"/>
          </a:xfrm>
        </p:spPr>
        <p:txBody>
          <a:bodyPr anchor="t"/>
          <a:lstStyle/>
          <a:p>
            <a:pPr marL="127000" indent="0">
              <a:buSzPct val="131000"/>
              <a:buNone/>
              <a:defRPr/>
            </a:pPr>
            <a:r>
              <a:rPr kumimoji="0" lang="ja-JP" altLang="en-US" b="1" u="sng" dirty="0">
                <a:latin typeface="+mn-ea"/>
              </a:rPr>
              <a:t>良かったこと</a:t>
            </a:r>
            <a:endParaRPr kumimoji="0" lang="en-US" altLang="ja-JP" b="1" u="sng" dirty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>
                <a:latin typeface="+mn-ea"/>
              </a:rPr>
              <a:t>自身の勉強になった</a:t>
            </a:r>
            <a:endParaRPr kumimoji="0" lang="en-US" altLang="ja-JP" b="1" dirty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>
                <a:latin typeface="+mn-ea"/>
              </a:rPr>
              <a:t>開発するうえで</a:t>
            </a:r>
            <a:r>
              <a:rPr kumimoji="0" lang="ja-JP" altLang="en-US" b="1" dirty="0" smtClean="0">
                <a:latin typeface="+mn-ea"/>
              </a:rPr>
              <a:t>楽になった</a:t>
            </a:r>
            <a:r>
              <a:rPr kumimoji="0" lang="en-US" altLang="ja-JP" b="1" dirty="0" smtClean="0">
                <a:latin typeface="+mn-ea"/>
              </a:rPr>
              <a:t>							</a:t>
            </a:r>
            <a:r>
              <a:rPr kumimoji="0" lang="ja-JP" altLang="en-US" b="1" dirty="0" smtClean="0">
                <a:latin typeface="+mn-ea"/>
              </a:rPr>
              <a:t>（</a:t>
            </a:r>
            <a:r>
              <a:rPr kumimoji="0" lang="en-US" altLang="ja-JP" b="1" dirty="0" smtClean="0">
                <a:latin typeface="+mn-ea"/>
              </a:rPr>
              <a:t>TypeScript</a:t>
            </a:r>
            <a:r>
              <a:rPr kumimoji="0" lang="en-US" altLang="ja-JP" b="1" dirty="0">
                <a:latin typeface="+mn-ea"/>
              </a:rPr>
              <a:t>,</a:t>
            </a:r>
            <a:r>
              <a:rPr kumimoji="0" lang="en-US" altLang="ja-JP" b="1" dirty="0" smtClean="0">
                <a:latin typeface="+mn-ea"/>
              </a:rPr>
              <a:t>BootBox.js</a:t>
            </a:r>
            <a:r>
              <a:rPr kumimoji="0" lang="ja-JP" altLang="en-US" b="1" dirty="0" smtClean="0">
                <a:latin typeface="+mn-ea"/>
              </a:rPr>
              <a:t>）</a:t>
            </a:r>
            <a:endParaRPr kumimoji="0" lang="en-US" altLang="ja-JP" b="1" dirty="0" smtClean="0">
              <a:latin typeface="+mn-ea"/>
            </a:endParaRPr>
          </a:p>
          <a:p>
            <a:pPr marL="622300" lvl="1" indent="0">
              <a:buSzPct val="131000"/>
              <a:buNone/>
              <a:defRPr/>
            </a:pPr>
            <a:endParaRPr kumimoji="0" lang="en-US" altLang="ja-JP" b="1" dirty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dirty="0">
                <a:latin typeface="+mn-ea"/>
              </a:rPr>
              <a:t>反省点</a:t>
            </a:r>
            <a:endParaRPr kumimoji="0" lang="en-US" altLang="ja-JP" b="1" u="sng" dirty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dirty="0" smtClean="0">
                <a:latin typeface="+mn-ea"/>
              </a:rPr>
              <a:t>新しい</a:t>
            </a:r>
            <a:r>
              <a:rPr kumimoji="0" lang="ja-JP" altLang="en-US" b="1" dirty="0">
                <a:latin typeface="+mn-ea"/>
              </a:rPr>
              <a:t>技術</a:t>
            </a:r>
            <a:r>
              <a:rPr kumimoji="0" lang="ja-JP" altLang="en-US" b="1" dirty="0" smtClean="0">
                <a:latin typeface="+mn-ea"/>
              </a:rPr>
              <a:t>を使うと</a:t>
            </a:r>
            <a:r>
              <a:rPr kumimoji="0" lang="en-US" altLang="ja-JP" b="1" dirty="0" smtClean="0">
                <a:latin typeface="+mn-ea"/>
              </a:rPr>
              <a:t/>
            </a:r>
            <a:br>
              <a:rPr kumimoji="0" lang="en-US" altLang="ja-JP" b="1" dirty="0" smtClean="0">
                <a:latin typeface="+mn-ea"/>
              </a:rPr>
            </a:br>
            <a:r>
              <a:rPr kumimoji="0" lang="en-US" altLang="ja-JP" b="1" dirty="0" smtClean="0">
                <a:latin typeface="+mn-ea"/>
              </a:rPr>
              <a:t>		</a:t>
            </a:r>
            <a:r>
              <a:rPr kumimoji="0" lang="ja-JP" altLang="en-US" b="1" dirty="0" smtClean="0">
                <a:latin typeface="+mn-ea"/>
              </a:rPr>
              <a:t>チーム内の学習</a:t>
            </a:r>
            <a:r>
              <a:rPr kumimoji="0" lang="ja-JP" altLang="en-US" b="1" dirty="0">
                <a:latin typeface="+mn-ea"/>
              </a:rPr>
              <a:t>コストが上がる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765175"/>
            <a:ext cx="6515100" cy="1206500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dirty="0" smtClean="0"/>
              <a:t>技術導入をしてみて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2492375"/>
            <a:ext cx="8229600" cy="1219200"/>
          </a:xfrm>
        </p:spPr>
        <p:txBody>
          <a:bodyPr anchor="b"/>
          <a:lstStyle/>
          <a:p>
            <a:pPr algn="ctr">
              <a:defRPr/>
            </a:pPr>
            <a:r>
              <a:rPr lang="en-US" altLang="ja-JP" dirty="0" err="1" smtClean="0"/>
              <a:t>PullRequest</a:t>
            </a:r>
            <a:r>
              <a:rPr lang="ja-JP" altLang="en-US" dirty="0" smtClean="0"/>
              <a:t>期間での活動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536" y="1052736"/>
            <a:ext cx="8229600" cy="1219200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sz="3700" dirty="0" smtClean="0"/>
              <a:t>古賀八代チームのプロジェクトに</a:t>
            </a:r>
            <a:r>
              <a:rPr lang="en-US" altLang="ja-JP" sz="3700" dirty="0" smtClean="0"/>
              <a:t/>
            </a:r>
            <a:br>
              <a:rPr lang="en-US" altLang="ja-JP" sz="3700" dirty="0" smtClean="0"/>
            </a:br>
            <a:r>
              <a:rPr lang="en-US" altLang="ja-JP" sz="3700" dirty="0" err="1" smtClean="0"/>
              <a:t>PullRequest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4" y="2430735"/>
            <a:ext cx="8229600" cy="4427265"/>
          </a:xfrm>
        </p:spPr>
        <p:txBody>
          <a:bodyPr anchor="t"/>
          <a:lstStyle/>
          <a:p>
            <a:pPr marL="127000" indent="0">
              <a:buSzPct val="131000"/>
              <a:buNone/>
              <a:defRPr/>
            </a:pPr>
            <a:r>
              <a:rPr kumimoji="0" lang="ja-JP" altLang="en-US" b="1" u="sng" dirty="0"/>
              <a:t>担当した追加希望の機能（</a:t>
            </a:r>
            <a:r>
              <a:rPr kumimoji="0" lang="en-US" altLang="ja-JP" b="1" u="sng" dirty="0"/>
              <a:t>issue</a:t>
            </a:r>
            <a:r>
              <a:rPr kumimoji="0" lang="ja-JP" altLang="en-US" b="1" u="sng" dirty="0"/>
              <a:t>）</a:t>
            </a:r>
            <a:endParaRPr kumimoji="0" lang="en-US" altLang="ja-JP" b="1" u="sng" dirty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dirty="0"/>
              <a:t>JavaScript</a:t>
            </a:r>
            <a:r>
              <a:rPr kumimoji="0" lang="ja-JP" altLang="en-US" b="1" dirty="0"/>
              <a:t>上でのバグ</a:t>
            </a:r>
            <a:r>
              <a:rPr kumimoji="0" lang="ja-JP" altLang="en-US" b="1" dirty="0" smtClean="0"/>
              <a:t>修正（受け入れ）</a:t>
            </a:r>
            <a:endParaRPr kumimoji="0" lang="en-US" altLang="ja-JP" b="1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dirty="0" smtClean="0"/>
              <a:t>URL</a:t>
            </a:r>
            <a:r>
              <a:rPr kumimoji="0" lang="ja-JP" altLang="en-US" b="1" dirty="0" smtClean="0"/>
              <a:t>設計の修正（</a:t>
            </a:r>
            <a:r>
              <a:rPr kumimoji="0" lang="ja-JP" altLang="en-US" b="1" dirty="0"/>
              <a:t>保留</a:t>
            </a:r>
            <a:r>
              <a:rPr kumimoji="0" lang="ja-JP" altLang="en-US" b="1" dirty="0" smtClean="0"/>
              <a:t>）</a:t>
            </a:r>
            <a:endParaRPr kumimoji="0" lang="en-US" altLang="ja-JP" b="1" dirty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dirty="0"/>
              <a:t>AI</a:t>
            </a:r>
            <a:r>
              <a:rPr kumimoji="0" lang="ja-JP" altLang="en-US" b="1" dirty="0"/>
              <a:t>による質問返信</a:t>
            </a:r>
            <a:r>
              <a:rPr kumimoji="0" lang="ja-JP" altLang="en-US" b="1" dirty="0" smtClean="0"/>
              <a:t>機能（受け入れ）</a:t>
            </a:r>
            <a:endParaRPr kumimoji="0" lang="ja-JP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1308100" y="508000"/>
            <a:ext cx="6515100" cy="1206500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dirty="0" smtClean="0"/>
              <a:t>古賀八代チームの要件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576388"/>
            <a:ext cx="122713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1543050"/>
            <a:ext cx="122713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0" name="Rectangle 4"/>
          <p:cNvSpPr>
            <a:spLocks/>
          </p:cNvSpPr>
          <p:nvPr/>
        </p:nvSpPr>
        <p:spPr bwMode="auto">
          <a:xfrm>
            <a:off x="2561202" y="2814638"/>
            <a:ext cx="103233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ユーザ</a:t>
            </a:r>
            <a:r>
              <a:rPr kumimoji="0" lang="en-US" altLang="ja-JP" sz="2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6933177" y="2805113"/>
            <a:ext cx="103233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ユーザ</a:t>
            </a:r>
            <a:r>
              <a:rPr kumimoji="0" lang="en-US" altLang="ja-JP" sz="2000" b="1" dirty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0000">
            <a:off x="5108575" y="1990725"/>
            <a:ext cx="16525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3" name="Rectangle 7"/>
          <p:cNvSpPr>
            <a:spLocks/>
          </p:cNvSpPr>
          <p:nvPr/>
        </p:nvSpPr>
        <p:spPr bwMode="auto">
          <a:xfrm>
            <a:off x="3886399" y="1847850"/>
            <a:ext cx="615554" cy="907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8100"/>
          </a:effectLst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sz="5400" dirty="0" smtClean="0">
                <a:solidFill>
                  <a:schemeClr val="bg1"/>
                </a:solidFill>
              </a:rPr>
              <a:t>Q</a:t>
            </a:r>
            <a:endParaRPr kumimoji="0" lang="en-US" altLang="ja-JP" sz="5400" dirty="0">
              <a:solidFill>
                <a:schemeClr val="bg1"/>
              </a:solidFill>
            </a:endParaRPr>
          </a:p>
        </p:txBody>
      </p:sp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20000">
            <a:off x="5399915" y="3549738"/>
            <a:ext cx="1812363" cy="7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5" name="Rectangle 9"/>
          <p:cNvSpPr>
            <a:spLocks/>
          </p:cNvSpPr>
          <p:nvPr/>
        </p:nvSpPr>
        <p:spPr bwMode="auto">
          <a:xfrm>
            <a:off x="3899222" y="2755900"/>
            <a:ext cx="58990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質問</a:t>
            </a:r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53" y="3851395"/>
            <a:ext cx="10001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7" name="Rectangle 11"/>
          <p:cNvSpPr>
            <a:spLocks/>
          </p:cNvSpPr>
          <p:nvPr/>
        </p:nvSpPr>
        <p:spPr bwMode="auto">
          <a:xfrm>
            <a:off x="4299806" y="4843463"/>
            <a:ext cx="187230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ロボット（</a:t>
            </a:r>
            <a:r>
              <a:rPr kumimoji="0" lang="en-US" altLang="ja-JP" sz="2000" b="1" dirty="0">
                <a:solidFill>
                  <a:schemeClr val="tx1"/>
                </a:solidFill>
              </a:rPr>
              <a:t>AI</a:t>
            </a:r>
            <a:r>
              <a:rPr kumimoji="0" lang="ja-JP" altLang="en-US" sz="20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4589" name="Rectangle 13"/>
          <p:cNvSpPr>
            <a:spLocks/>
          </p:cNvSpPr>
          <p:nvPr/>
        </p:nvSpPr>
        <p:spPr bwMode="auto">
          <a:xfrm>
            <a:off x="6371131" y="4050754"/>
            <a:ext cx="110286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質問パス</a:t>
            </a:r>
          </a:p>
        </p:txBody>
      </p:sp>
      <p:pic>
        <p:nvPicPr>
          <p:cNvPr id="24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00000">
            <a:off x="1804988" y="4124325"/>
            <a:ext cx="154146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91" name="Rectangle 15"/>
          <p:cNvSpPr>
            <a:spLocks/>
          </p:cNvSpPr>
          <p:nvPr/>
        </p:nvSpPr>
        <p:spPr bwMode="auto">
          <a:xfrm>
            <a:off x="3440327" y="3915921"/>
            <a:ext cx="538609" cy="907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8100"/>
          </a:effectLst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sz="5400" dirty="0" smtClean="0">
                <a:solidFill>
                  <a:schemeClr val="bg1"/>
                </a:solidFill>
              </a:rPr>
              <a:t>A</a:t>
            </a:r>
            <a:endParaRPr kumimoji="0" lang="en-US" altLang="ja-JP" sz="5400" dirty="0">
              <a:solidFill>
                <a:schemeClr val="bg1"/>
              </a:solidFill>
            </a:endParaRPr>
          </a:p>
        </p:txBody>
      </p:sp>
      <p:sp>
        <p:nvSpPr>
          <p:cNvPr id="24592" name="Rectangle 16"/>
          <p:cNvSpPr>
            <a:spLocks/>
          </p:cNvSpPr>
          <p:nvPr/>
        </p:nvSpPr>
        <p:spPr bwMode="auto">
          <a:xfrm>
            <a:off x="3077369" y="4814887"/>
            <a:ext cx="110286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 smtClean="0">
                <a:solidFill>
                  <a:schemeClr val="tx1"/>
                </a:solidFill>
              </a:rPr>
              <a:t>回答返信</a:t>
            </a:r>
            <a:endParaRPr kumimoji="0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4593" name="Rectangle 17"/>
          <p:cNvSpPr>
            <a:spLocks/>
          </p:cNvSpPr>
          <p:nvPr/>
        </p:nvSpPr>
        <p:spPr bwMode="auto">
          <a:xfrm>
            <a:off x="90488" y="4321175"/>
            <a:ext cx="16081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dirty="0">
                <a:solidFill>
                  <a:schemeClr val="tx1"/>
                </a:solidFill>
              </a:rPr>
              <a:t>Any User</a:t>
            </a:r>
          </a:p>
        </p:txBody>
      </p:sp>
      <p:sp>
        <p:nvSpPr>
          <p:cNvPr id="24594" name="Rectangle 18"/>
          <p:cNvSpPr>
            <a:spLocks/>
          </p:cNvSpPr>
          <p:nvPr/>
        </p:nvSpPr>
        <p:spPr bwMode="auto">
          <a:xfrm>
            <a:off x="625520" y="5516563"/>
            <a:ext cx="7705636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b="1" dirty="0">
                <a:solidFill>
                  <a:schemeClr val="tx1"/>
                </a:solidFill>
              </a:rPr>
              <a:t>誰も回答しないとユーザが回答しにくいと</a:t>
            </a:r>
            <a:endParaRPr kumimoji="0" lang="en-US" altLang="ja-JP" b="1" dirty="0">
              <a:solidFill>
                <a:schemeClr val="tx1"/>
              </a:solidFill>
            </a:endParaRPr>
          </a:p>
          <a:p>
            <a:r>
              <a:rPr kumimoji="0" lang="en-US" altLang="ja-JP" b="1" dirty="0">
                <a:solidFill>
                  <a:schemeClr val="tx1"/>
                </a:solidFill>
              </a:rPr>
              <a:t>			</a:t>
            </a:r>
            <a:r>
              <a:rPr kumimoji="0" lang="en-US" altLang="ja-JP" b="1" dirty="0" smtClean="0">
                <a:solidFill>
                  <a:schemeClr val="tx1"/>
                </a:solidFill>
              </a:rPr>
              <a:t>	</a:t>
            </a:r>
            <a:r>
              <a:rPr kumimoji="0" lang="ja-JP" altLang="en-US" b="1" dirty="0" smtClean="0">
                <a:solidFill>
                  <a:schemeClr val="tx1"/>
                </a:solidFill>
                <a:ea typeface="ＭＳ Ｐゴシック" pitchFamily="50" charset="-128"/>
              </a:rPr>
              <a:t>古賀</a:t>
            </a:r>
            <a:r>
              <a:rPr kumimoji="0" lang="ja-JP" altLang="en-US" b="1" dirty="0">
                <a:solidFill>
                  <a:schemeClr val="tx1"/>
                </a:solidFill>
                <a:ea typeface="ＭＳ Ｐゴシック" pitchFamily="50" charset="-128"/>
              </a:rPr>
              <a:t>八代チームが仮説を立てた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/>
      <p:bldP spid="24591" grpId="0" animBg="1"/>
      <p:bldP spid="24592" grpId="0"/>
      <p:bldP spid="245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1308100" y="469900"/>
            <a:ext cx="6515100" cy="1206500"/>
          </a:xfrm>
        </p:spPr>
        <p:txBody>
          <a:bodyPr anchor="b"/>
          <a:lstStyle/>
          <a:p>
            <a:pPr algn="ctr">
              <a:defRPr/>
            </a:pPr>
            <a:r>
              <a:rPr lang="ja-JP" altLang="en-US" dirty="0" smtClean="0"/>
              <a:t>ロボット</a:t>
            </a:r>
            <a:r>
              <a:rPr lang="en-US" altLang="ja-JP" dirty="0" smtClean="0"/>
              <a:t>(AI)</a:t>
            </a:r>
            <a:r>
              <a:rPr lang="ja-JP" altLang="en-US" dirty="0" smtClean="0"/>
              <a:t>の構成</a:t>
            </a:r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3079949" y="1760538"/>
            <a:ext cx="615554" cy="907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8100"/>
          </a:effectLst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sz="54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2927276" y="2789238"/>
            <a:ext cx="100027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1800" dirty="0">
                <a:solidFill>
                  <a:schemeClr val="tx1"/>
                </a:solidFill>
              </a:rPr>
              <a:t>質問本文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972101" y="3116263"/>
            <a:ext cx="2641749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1800" b="1" dirty="0">
                <a:solidFill>
                  <a:schemeClr val="tx1"/>
                </a:solidFill>
              </a:rPr>
              <a:t>キーフレーズ</a:t>
            </a:r>
            <a:r>
              <a:rPr kumimoji="0" lang="ja-JP" altLang="en-US" sz="1800" b="1" dirty="0" smtClean="0">
                <a:solidFill>
                  <a:schemeClr val="tx1"/>
                </a:solidFill>
              </a:rPr>
              <a:t>抽出</a:t>
            </a:r>
            <a:endParaRPr kumimoji="0" lang="en-US" altLang="ja-JP" sz="2000" dirty="0">
              <a:solidFill>
                <a:schemeClr val="tx1"/>
              </a:solidFill>
            </a:endParaRPr>
          </a:p>
          <a:p>
            <a:r>
              <a:rPr kumimoji="0" lang="ja-JP" altLang="en-US" sz="2000" dirty="0">
                <a:solidFill>
                  <a:schemeClr val="tx1"/>
                </a:solidFill>
              </a:rPr>
              <a:t>本文中の重要単語抽出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1115368" y="3777983"/>
            <a:ext cx="39241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ja-JP" altLang="en-US" sz="2000" b="1" dirty="0">
                <a:solidFill>
                  <a:schemeClr val="tx1"/>
                </a:solidFill>
              </a:rPr>
              <a:t>ナイーブベイズ</a:t>
            </a:r>
            <a:r>
              <a:rPr kumimoji="0" lang="ja-JP" altLang="en-US" sz="2000" b="1" dirty="0" smtClean="0">
                <a:solidFill>
                  <a:schemeClr val="tx1"/>
                </a:solidFill>
              </a:rPr>
              <a:t>分類器</a:t>
            </a:r>
            <a:endParaRPr kumimoji="0" lang="en-US" altLang="ja-JP" sz="2000" dirty="0">
              <a:solidFill>
                <a:schemeClr val="tx1"/>
              </a:solidFill>
            </a:endParaRPr>
          </a:p>
          <a:p>
            <a:r>
              <a:rPr kumimoji="0" lang="ja-JP" altLang="en-US" sz="2000" dirty="0">
                <a:solidFill>
                  <a:schemeClr val="tx1"/>
                </a:solidFill>
              </a:rPr>
              <a:t>言語モデルをもとにジャンル推定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1982788"/>
            <a:ext cx="1020762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80000">
            <a:off x="4213225" y="2146300"/>
            <a:ext cx="16525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349375"/>
            <a:ext cx="1766888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9" name="Rectangle 9"/>
          <p:cNvSpPr>
            <a:spLocks/>
          </p:cNvSpPr>
          <p:nvPr/>
        </p:nvSpPr>
        <p:spPr bwMode="auto">
          <a:xfrm>
            <a:off x="1217613" y="2746375"/>
            <a:ext cx="14319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1pPr>
            <a:lvl2pPr marL="742950" indent="-28575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2pPr>
            <a:lvl3pPr marL="11430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3pPr>
            <a:lvl4pPr marL="16002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4pPr>
            <a:lvl5pPr marL="2057400" indent="-228600"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Bradley Hand Bold" charset="0"/>
                <a:ea typeface="ヒラギノ明朝 ProN W6" charset="-128"/>
                <a:sym typeface="Bradley Hand Bold" charset="0"/>
              </a:defRPr>
            </a:lvl9pPr>
          </a:lstStyle>
          <a:p>
            <a:r>
              <a:rPr kumimoji="0" lang="en-US" altLang="ja-JP" dirty="0">
                <a:solidFill>
                  <a:schemeClr val="tx1"/>
                </a:solidFill>
              </a:rPr>
              <a:t>.Chain()</a:t>
            </a:r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3318">
            <a:off x="4631580" y="3003086"/>
            <a:ext cx="1609132" cy="65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10463">
            <a:off x="1065426" y="4664802"/>
            <a:ext cx="1219029" cy="4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30837">
            <a:off x="3740116" y="4704340"/>
            <a:ext cx="1134072" cy="4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834018" y="5359688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IT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36939" y="5359688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food</a:t>
            </a:r>
            <a:endParaRPr kumimoji="1" lang="ja-JP" altLang="en-US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746" y="5893032"/>
            <a:ext cx="37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ジャンルに</a:t>
            </a:r>
            <a:r>
              <a:rPr kumimoji="1" lang="ja-JP" altLang="en-US" dirty="0" smtClean="0"/>
              <a:t>応じた回答</a:t>
            </a:r>
            <a:endParaRPr kumimoji="1" lang="ja-JP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 smtClean="0"/>
              <a:t>開発</a:t>
            </a:r>
            <a:r>
              <a:rPr lang="ja-JP" altLang="en-US" dirty="0"/>
              <a:t>したサービス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ja-JP" dirty="0" smtClean="0">
              <a:latin typeface="Verdana" pitchFamily="34" charset="0"/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sz="3200" u="sng" dirty="0" smtClean="0">
                <a:latin typeface="+mn-ea"/>
              </a:rPr>
              <a:t>テーマ</a:t>
            </a:r>
            <a:endParaRPr lang="en-US" altLang="ja-JP" sz="3200" u="sng" dirty="0"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sz="1000" b="1" dirty="0">
                <a:latin typeface="+mn-ea"/>
              </a:rPr>
              <a:t>　</a:t>
            </a:r>
            <a:endParaRPr lang="en-US" altLang="ja-JP" sz="3000" b="1" dirty="0" smtClean="0"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ja-JP" altLang="en-US" sz="3000" b="1" dirty="0" smtClean="0">
                <a:latin typeface="+mn-ea"/>
              </a:rPr>
              <a:t>　　「</a:t>
            </a:r>
            <a:r>
              <a:rPr lang="ja-JP" altLang="en-US" sz="3000" b="1" dirty="0">
                <a:solidFill>
                  <a:srgbClr val="000000"/>
                </a:solidFill>
                <a:latin typeface="+mn-ea"/>
              </a:rPr>
              <a:t>リモートで働くために有用な</a:t>
            </a:r>
            <a:r>
              <a:rPr lang="en-US" altLang="ja-JP" sz="3000" b="1" dirty="0">
                <a:solidFill>
                  <a:srgbClr val="000000"/>
                </a:solidFill>
                <a:latin typeface="+mn-ea"/>
              </a:rPr>
              <a:t>Web</a:t>
            </a:r>
            <a:r>
              <a:rPr lang="ja-JP" altLang="en-US" sz="3000" b="1" dirty="0">
                <a:solidFill>
                  <a:srgbClr val="000000"/>
                </a:solidFill>
                <a:latin typeface="+mn-ea"/>
              </a:rPr>
              <a:t>サービス</a:t>
            </a:r>
            <a:r>
              <a:rPr lang="ja-JP" altLang="en-US" sz="3000" dirty="0" smtClean="0">
                <a:latin typeface="+mn-ea"/>
              </a:rPr>
              <a:t>」</a:t>
            </a:r>
            <a:endParaRPr lang="en-US" altLang="ko-KR" sz="3000" dirty="0">
              <a:latin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ja-JP" dirty="0" smtClean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858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PullRequest</a:t>
            </a:r>
            <a:endParaRPr kumimoji="1" lang="ja-JP" altLang="en-US" dirty="0"/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15128" y="2204864"/>
            <a:ext cx="8928992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>
                <a:latin typeface="+mn-ea"/>
              </a:rPr>
              <a:t>良かった</a:t>
            </a:r>
            <a:r>
              <a:rPr kumimoji="0" lang="ja-JP" altLang="en-US" b="1" u="sng" kern="0" dirty="0" smtClean="0">
                <a:latin typeface="+mn-ea"/>
              </a:rPr>
              <a:t>こと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>
                <a:latin typeface="+mn-ea"/>
              </a:rPr>
              <a:t>他人のコードを読むことが勉強になった</a:t>
            </a:r>
            <a:endParaRPr kumimoji="0" lang="en-US" altLang="ja-JP" b="1" kern="0" dirty="0" smtClean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 smtClean="0">
              <a:latin typeface="+mn-ea"/>
            </a:endParaRPr>
          </a:p>
          <a:p>
            <a:pPr marL="622300" lvl="1" indent="0">
              <a:buSzPct val="131000"/>
              <a:buFontTx/>
              <a:buNone/>
              <a:defRPr/>
            </a:pPr>
            <a:endParaRPr kumimoji="0" lang="en-US" altLang="ja-JP" b="1" kern="0" dirty="0" smtClean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反省点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b="1" kern="0" dirty="0" smtClean="0">
                <a:latin typeface="+mn-ea"/>
              </a:rPr>
              <a:t>たびたびバグが残った状態で</a:t>
            </a:r>
            <a:r>
              <a:rPr kumimoji="0" lang="en-US" altLang="ja-JP" b="1" kern="0" dirty="0" smtClean="0">
                <a:latin typeface="+mn-ea"/>
              </a:rPr>
              <a:t/>
            </a:r>
            <a:br>
              <a:rPr kumimoji="0" lang="en-US" altLang="ja-JP" b="1" kern="0" dirty="0" smtClean="0">
                <a:latin typeface="+mn-ea"/>
              </a:rPr>
            </a:br>
            <a:r>
              <a:rPr kumimoji="0" lang="en-US" altLang="ja-JP" b="1" kern="0" dirty="0" smtClean="0">
                <a:latin typeface="+mn-ea"/>
              </a:rPr>
              <a:t>		</a:t>
            </a:r>
            <a:r>
              <a:rPr kumimoji="0" lang="en-US" altLang="ja-JP" b="1" kern="0" dirty="0" err="1" smtClean="0">
                <a:latin typeface="+mn-ea"/>
              </a:rPr>
              <a:t>PullRequest</a:t>
            </a:r>
            <a:r>
              <a:rPr kumimoji="0" lang="ja-JP" altLang="en-US" b="1" kern="0" dirty="0" smtClean="0">
                <a:latin typeface="+mn-ea"/>
              </a:rPr>
              <a:t>を送信してしまった</a:t>
            </a:r>
            <a:endParaRPr kumimoji="0" lang="en-US" altLang="ja-JP" b="1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679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個人振り返りまとめ</a:t>
            </a:r>
            <a:endParaRPr kumimoji="1" lang="ja-JP" altLang="en-US" dirty="0"/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15128" y="2204864"/>
            <a:ext cx="8928992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学んだこと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Blip>
                <a:blip r:embed="rId2"/>
              </a:buBlip>
              <a:defRPr/>
            </a:pPr>
            <a:r>
              <a:rPr kumimoji="0" lang="ja-JP" altLang="en-US" b="1" kern="0" dirty="0">
                <a:latin typeface="+mn-ea"/>
              </a:rPr>
              <a:t>自分以外の人を意識して開発することを学んだ</a:t>
            </a:r>
            <a:endParaRPr kumimoji="0" lang="en-US" altLang="ja-JP" b="1" kern="0" dirty="0">
              <a:latin typeface="+mn-ea"/>
            </a:endParaRPr>
          </a:p>
          <a:p>
            <a:pPr lvl="1">
              <a:buSzPct val="131000"/>
              <a:buBlip>
                <a:blip r:embed="rId2"/>
              </a:buBlip>
              <a:defRPr/>
            </a:pPr>
            <a:r>
              <a:rPr kumimoji="0" lang="ja-JP" altLang="en-US" b="1" kern="0" dirty="0">
                <a:latin typeface="+mn-ea"/>
              </a:rPr>
              <a:t>優先すべきタスクの決め方を</a:t>
            </a:r>
            <a:r>
              <a:rPr kumimoji="0" lang="ja-JP" altLang="en-US" b="1" kern="0" dirty="0" smtClean="0">
                <a:latin typeface="+mn-ea"/>
              </a:rPr>
              <a:t>学んだ</a:t>
            </a:r>
            <a:endParaRPr kumimoji="0" lang="en-US" altLang="ja-JP" b="1" kern="0" dirty="0" smtClean="0">
              <a:latin typeface="+mn-ea"/>
            </a:endParaRPr>
          </a:p>
          <a:p>
            <a:pPr lvl="1">
              <a:buSzPct val="131000"/>
              <a:buBlip>
                <a:blip r:embed="rId2"/>
              </a:buBlip>
              <a:defRPr/>
            </a:pPr>
            <a:endParaRPr kumimoji="0" lang="en-US" altLang="ja-JP" b="1" kern="0" dirty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>
                <a:latin typeface="+mn-ea"/>
              </a:rPr>
              <a:t>次</a:t>
            </a:r>
            <a:r>
              <a:rPr kumimoji="0" lang="ja-JP" altLang="en-US" b="1" u="sng" kern="0" dirty="0" smtClean="0">
                <a:latin typeface="+mn-ea"/>
              </a:rPr>
              <a:t>にやること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Blip>
                <a:blip r:embed="rId2"/>
              </a:buBlip>
              <a:defRPr/>
            </a:pPr>
            <a:r>
              <a:rPr kumimoji="0" lang="ja-JP" altLang="en-US" b="1" kern="0" dirty="0" smtClean="0">
                <a:latin typeface="+mn-ea"/>
              </a:rPr>
              <a:t>今回の開発で学んだ内容を実行していく</a:t>
            </a:r>
            <a:endParaRPr kumimoji="0" lang="en-US" altLang="ja-JP" b="1" kern="0" dirty="0">
              <a:latin typeface="+mn-ea"/>
            </a:endParaRPr>
          </a:p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5223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抱負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1884" y="3284984"/>
            <a:ext cx="836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 smtClean="0">
                <a:latin typeface="+mn-ea"/>
                <a:ea typeface="+mn-ea"/>
              </a:rPr>
              <a:t>IT</a:t>
            </a:r>
            <a:r>
              <a:rPr kumimoji="1" lang="ja-JP" altLang="en-US" sz="4800" b="1" dirty="0" smtClean="0">
                <a:latin typeface="+mn-ea"/>
                <a:ea typeface="+mn-ea"/>
              </a:rPr>
              <a:t>有名人になる</a:t>
            </a:r>
            <a:r>
              <a:rPr kumimoji="1" lang="ja-JP" altLang="en-US" sz="4800" b="1" dirty="0">
                <a:latin typeface="+mn-ea"/>
                <a:ea typeface="+mn-ea"/>
              </a:rPr>
              <a:t>こと</a:t>
            </a:r>
          </a:p>
        </p:txBody>
      </p:sp>
    </p:spTree>
    <p:extLst>
      <p:ext uri="{BB962C8B-B14F-4D97-AF65-F5344CB8AC3E}">
        <p14:creationId xmlns:p14="http://schemas.microsoft.com/office/powerpoint/2010/main" val="340130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6725" y="1195388"/>
            <a:ext cx="8229600" cy="28448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dirty="0"/>
              <a:t>３</a:t>
            </a:r>
            <a:r>
              <a:rPr lang="ja-JP" altLang="en-US" dirty="0" smtClean="0"/>
              <a:t>．個人振り返り（石川）</a:t>
            </a:r>
          </a:p>
        </p:txBody>
      </p:sp>
    </p:spTree>
    <p:extLst>
      <p:ext uri="{BB962C8B-B14F-4D97-AF65-F5344CB8AC3E}">
        <p14:creationId xmlns:p14="http://schemas.microsoft.com/office/powerpoint/2010/main" val="1000289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やったこと（</a:t>
            </a:r>
            <a:r>
              <a:rPr lang="en-US" altLang="ja-JP" sz="3700" dirty="0" smtClean="0"/>
              <a:t>Zone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marL="127000" indent="0" eaLnBrk="1" hangingPunct="1">
              <a:buSzPct val="131000"/>
              <a:buNone/>
              <a:defRPr/>
            </a:pPr>
            <a:r>
              <a:rPr kumimoji="0" lang="ja-JP" altLang="en-US" u="sng" dirty="0" smtClean="0"/>
              <a:t>実装した機能</a:t>
            </a:r>
            <a:endParaRPr kumimoji="0" lang="en-US" altLang="ja-JP" u="sng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en-US" altLang="ja-JP" dirty="0"/>
              <a:t>UI/UX</a:t>
            </a:r>
            <a:r>
              <a:rPr lang="ja-JP" altLang="en-US" dirty="0" smtClean="0"/>
              <a:t>デザイン・実装</a:t>
            </a:r>
            <a:endParaRPr kumimoji="0" lang="en-US" altLang="ja-JP" dirty="0"/>
          </a:p>
          <a:p>
            <a:pPr lvl="1" eaLnBrk="1" hangingPunct="1">
              <a:buSzPct val="131000"/>
              <a:buBlip>
                <a:blip r:embed="rId2"/>
              </a:buBlip>
              <a:defRPr/>
            </a:pPr>
            <a:r>
              <a:rPr lang="ja-JP" altLang="en-US" dirty="0" smtClean="0"/>
              <a:t>非同期通信（検索</a:t>
            </a:r>
            <a:r>
              <a:rPr lang="ja-JP" altLang="en-US" dirty="0"/>
              <a:t>機能・絞り込み</a:t>
            </a:r>
            <a:r>
              <a:rPr lang="ja-JP" altLang="en-US" dirty="0" smtClean="0"/>
              <a:t>機能）</a:t>
            </a:r>
            <a:endParaRPr lang="en-US" altLang="ja-JP" dirty="0" smtClean="0"/>
          </a:p>
          <a:p>
            <a:pPr marL="127000" indent="0" eaLnBrk="1" hangingPunct="1">
              <a:buSzPct val="131000"/>
              <a:buNone/>
              <a:defRPr/>
            </a:pPr>
            <a:r>
              <a:rPr kumimoji="0" lang="ja-JP" altLang="en-US" u="sng" dirty="0"/>
              <a:t>機能以外</a:t>
            </a:r>
            <a:endParaRPr kumimoji="0" lang="en-US" altLang="ja-JP" u="sng" dirty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dirty="0" smtClean="0"/>
              <a:t>1.1Release</a:t>
            </a:r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 smtClean="0"/>
              <a:t>サーバーサイドリファクタリング</a:t>
            </a:r>
            <a:endParaRPr kumimoji="0" lang="en-US" altLang="ja-JP" dirty="0" smtClean="0"/>
          </a:p>
          <a:p>
            <a:pPr lvl="1" eaLnBrk="1" hangingPunct="1">
              <a:buSzPct val="131000"/>
              <a:buFontTx/>
              <a:buBlip>
                <a:blip r:embed="rId2"/>
              </a:buBlip>
              <a:defRPr/>
            </a:pPr>
            <a:r>
              <a:rPr kumimoji="0" lang="ja-JP" altLang="en-US" dirty="0" smtClean="0"/>
              <a:t>単体テスト</a:t>
            </a:r>
            <a:endParaRPr kumimoji="0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4379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 smtClean="0"/>
              <a:t>やったこと（プルリク</a:t>
            </a:r>
            <a:r>
              <a:rPr lang="en-US" altLang="ja-JP" sz="3700" dirty="0" smtClean="0"/>
              <a:t>.Chain()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ログインフォームデザイン・実装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サインインページデザイン・実装</a:t>
            </a: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サイト全体の配色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94397"/>
            <a:ext cx="3355280" cy="22149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39325"/>
            <a:ext cx="4247616" cy="19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0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marL="127000" indent="0" eaLnBrk="1" hangingPunct="1">
              <a:buSzPct val="131000"/>
              <a:buNone/>
              <a:defRPr/>
            </a:pPr>
            <a:r>
              <a:rPr lang="en-US" altLang="ja-JP" u="sng" dirty="0" smtClean="0"/>
              <a:t>KEEP</a:t>
            </a:r>
            <a:r>
              <a:rPr lang="ja-JP" altLang="en-US" u="sng" dirty="0" smtClean="0"/>
              <a:t>するもの</a:t>
            </a:r>
            <a:endParaRPr lang="en-US" altLang="ja-JP" u="sng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 smtClean="0"/>
              <a:t>先を見て優先すべきものからとりかかる</a:t>
            </a:r>
            <a:endParaRPr lang="en-US" altLang="ja-JP" dirty="0" smtClean="0"/>
          </a:p>
          <a:p>
            <a:pPr marL="1098550" lvl="2" indent="0">
              <a:buSzPct val="131000"/>
              <a:buNone/>
              <a:defRPr/>
            </a:pPr>
            <a:r>
              <a:rPr lang="ja-JP" altLang="en-US" dirty="0" smtClean="0"/>
              <a:t>・プログラミング能力の向上に専念</a:t>
            </a:r>
            <a:endParaRPr lang="en-US" altLang="ja-JP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常に改善する意識を持つ</a:t>
            </a:r>
            <a:endParaRPr lang="en-US" altLang="ja-JP" dirty="0"/>
          </a:p>
          <a:p>
            <a:pPr marL="622300" lvl="1" indent="0">
              <a:buSzPct val="131000"/>
              <a:buNone/>
              <a:defRPr/>
            </a:pPr>
            <a:r>
              <a:rPr lang="ja-JP" altLang="en-US" dirty="0"/>
              <a:t>　　・チーム内の</a:t>
            </a:r>
            <a:r>
              <a:rPr lang="ja-JP" altLang="en-US" dirty="0" smtClean="0"/>
              <a:t>コミュニケーションの仕方を工夫</a:t>
            </a:r>
            <a:endParaRPr lang="en-US" altLang="ja-JP" dirty="0" smtClean="0"/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lang="ja-JP" altLang="en-US" dirty="0"/>
              <a:t>モチベーションの</a:t>
            </a:r>
            <a:r>
              <a:rPr lang="ja-JP" altLang="en-US" dirty="0" smtClean="0"/>
              <a:t>維持</a:t>
            </a: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ja-JP" sz="3700" dirty="0" smtClean="0"/>
              <a:t>KPT</a:t>
            </a:r>
            <a:r>
              <a:rPr lang="ja-JP" altLang="en-US" sz="3700" dirty="0" smtClean="0"/>
              <a:t>（</a:t>
            </a:r>
            <a:r>
              <a:rPr lang="en-US" altLang="ja-JP" sz="3700" dirty="0" smtClean="0"/>
              <a:t>K</a:t>
            </a:r>
            <a:r>
              <a:rPr lang="ja-JP" altLang="en-US" sz="3700" dirty="0" smtClean="0"/>
              <a:t>）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1133107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marL="127000" indent="0" eaLnBrk="1" hangingPunct="1">
              <a:buSzPct val="131000"/>
              <a:buNone/>
              <a:defRPr/>
            </a:pPr>
            <a:r>
              <a:rPr lang="ja-JP" altLang="en-US" u="sng" dirty="0" smtClean="0"/>
              <a:t>Ｐｒｏｂｌｅｍ</a:t>
            </a:r>
            <a:endParaRPr lang="en-US" altLang="ja-JP" u="sng" dirty="0"/>
          </a:p>
          <a:p>
            <a:pPr marL="641350" indent="-514350" eaLnBrk="1" hangingPunct="1">
              <a:buSzPct val="131000"/>
              <a:buAutoNum type="arabicPeriod"/>
              <a:defRPr/>
            </a:pPr>
            <a:r>
              <a:rPr lang="ja-JP" altLang="en-US" dirty="0" smtClean="0"/>
              <a:t>リーダブルコードの書き方の指針がわからない</a:t>
            </a:r>
            <a:endParaRPr lang="en-US" altLang="ja-JP" dirty="0"/>
          </a:p>
          <a:p>
            <a:pPr marL="641350" indent="-514350" eaLnBrk="1" hangingPunct="1">
              <a:buSzPct val="131000"/>
              <a:buAutoNum type="arabicPeriod"/>
              <a:defRPr/>
            </a:pPr>
            <a:r>
              <a:rPr lang="ja-JP" altLang="en-US" dirty="0" smtClean="0"/>
              <a:t>チーム内</a:t>
            </a:r>
            <a:r>
              <a:rPr lang="ja-JP" altLang="en-US" dirty="0" smtClean="0"/>
              <a:t>にも利害関係が</a:t>
            </a:r>
            <a:r>
              <a:rPr lang="ja-JP" altLang="en-US" dirty="0" smtClean="0"/>
              <a:t>あり度々コンフリクト</a:t>
            </a:r>
            <a:endParaRPr lang="en-US" altLang="ja-JP" dirty="0" smtClean="0"/>
          </a:p>
          <a:p>
            <a:pPr marL="641350" indent="-514350" eaLnBrk="1" hangingPunct="1">
              <a:buSzPct val="131000"/>
              <a:buAutoNum type="arabicPeriod"/>
              <a:defRPr/>
            </a:pPr>
            <a:r>
              <a:rPr lang="ja-JP" altLang="en-US" dirty="0" smtClean="0"/>
              <a:t>自分の考えをなかなか言語化できない</a:t>
            </a: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ja-JP" sz="3700" dirty="0"/>
              <a:t>KPT</a:t>
            </a:r>
            <a:r>
              <a:rPr lang="ja-JP" altLang="en-US" sz="3700" dirty="0" smtClean="0"/>
              <a:t>（Ｐ）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321945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marL="127000" indent="0">
              <a:buSzPct val="131000"/>
              <a:buNone/>
              <a:defRPr/>
            </a:pPr>
            <a:r>
              <a:rPr lang="ja-JP" altLang="en-US" u="sng" dirty="0" smtClean="0"/>
              <a:t>ＴＲＹする</a:t>
            </a:r>
            <a:r>
              <a:rPr lang="ja-JP" altLang="en-US" u="sng" dirty="0" smtClean="0"/>
              <a:t>こと</a:t>
            </a:r>
            <a:endParaRPr lang="en-US" altLang="ja-JP" u="sng" dirty="0"/>
          </a:p>
          <a:p>
            <a:pPr marL="641350" indent="-514350">
              <a:buSzPct val="131000"/>
              <a:buFont typeface="+mj-lt"/>
              <a:buAutoNum type="arabicPeriod"/>
              <a:defRPr/>
            </a:pPr>
            <a:r>
              <a:rPr lang="en-US" altLang="ja-JP" dirty="0" smtClean="0"/>
              <a:t> </a:t>
            </a:r>
            <a:r>
              <a:rPr lang="ja-JP" altLang="en-US" dirty="0" smtClean="0"/>
              <a:t>クラス</a:t>
            </a:r>
            <a:r>
              <a:rPr lang="ja-JP" altLang="en-US" dirty="0" smtClean="0"/>
              <a:t>を使ったリファクタリング手法の</a:t>
            </a:r>
            <a:r>
              <a:rPr lang="ja-JP" altLang="en-US" dirty="0" smtClean="0"/>
              <a:t>学習</a:t>
            </a:r>
            <a:endParaRPr lang="en-US" altLang="ja-JP" dirty="0"/>
          </a:p>
          <a:p>
            <a:pPr marL="641350" indent="-514350">
              <a:buSzPct val="131000"/>
              <a:buFont typeface="+mj-lt"/>
              <a:buAutoNum type="arabicPeriod"/>
              <a:defRPr/>
            </a:pPr>
            <a:r>
              <a:rPr lang="ja-JP" altLang="en-US" dirty="0" smtClean="0"/>
              <a:t>チーム内</a:t>
            </a:r>
            <a:r>
              <a:rPr lang="ja-JP" altLang="en-US" dirty="0" smtClean="0"/>
              <a:t>の</a:t>
            </a:r>
            <a:r>
              <a:rPr lang="en-US" altLang="ja-JP" dirty="0" smtClean="0"/>
              <a:t>Win-Win</a:t>
            </a:r>
            <a:r>
              <a:rPr lang="ja-JP" altLang="en-US" dirty="0" smtClean="0"/>
              <a:t>を考えた言動を</a:t>
            </a:r>
            <a:r>
              <a:rPr lang="ja-JP" altLang="en-US" dirty="0" smtClean="0"/>
              <a:t>とる</a:t>
            </a:r>
            <a:endParaRPr lang="en-US" altLang="ja-JP" dirty="0" smtClean="0"/>
          </a:p>
          <a:p>
            <a:pPr marL="641350" indent="-514350">
              <a:buSzPct val="131000"/>
              <a:buFont typeface="+mj-lt"/>
              <a:buAutoNum type="arabicPeriod"/>
              <a:defRPr/>
            </a:pPr>
            <a:r>
              <a:rPr lang="ja-JP" altLang="en-US" dirty="0" smtClean="0"/>
              <a:t>自分の考えを書き出す</a:t>
            </a: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ja-JP" sz="3700" dirty="0"/>
              <a:t>KPT</a:t>
            </a:r>
            <a:r>
              <a:rPr lang="ja-JP" altLang="en-US" sz="3700" dirty="0" smtClean="0"/>
              <a:t>（Ｔ）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692685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2060575"/>
            <a:ext cx="8229600" cy="4427538"/>
          </a:xfrm>
        </p:spPr>
        <p:txBody>
          <a:bodyPr anchor="t"/>
          <a:lstStyle/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/>
          </a:p>
          <a:p>
            <a:pPr marL="127000" indent="0" eaLnBrk="1" hangingPunct="1">
              <a:buSzPct val="131000"/>
              <a:buNone/>
              <a:defRPr/>
            </a:pPr>
            <a:endParaRPr lang="en-US" altLang="ja-JP" dirty="0" smtClean="0"/>
          </a:p>
          <a:p>
            <a:pPr eaLnBrk="1" hangingPunct="1">
              <a:buSzPct val="131000"/>
              <a:buFontTx/>
              <a:buBlip>
                <a:blip r:embed="rId2"/>
              </a:buBlip>
              <a:defRPr/>
            </a:pPr>
            <a:endParaRPr lang="en-US" altLang="ja-JP" dirty="0" smtClean="0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1219200"/>
          </a:xfrm>
        </p:spPr>
        <p:txBody>
          <a:bodyPr anchor="b"/>
          <a:lstStyle/>
          <a:p>
            <a:pPr algn="ctr" eaLnBrk="1" hangingPunct="1">
              <a:defRPr/>
            </a:pPr>
            <a:r>
              <a:rPr lang="ja-JP" altLang="en-US" sz="3700" dirty="0"/>
              <a:t>抱負</a:t>
            </a:r>
            <a:endParaRPr lang="en-US" altLang="ja-JP" sz="3700" dirty="0" smtClean="0"/>
          </a:p>
        </p:txBody>
      </p:sp>
    </p:spTree>
    <p:extLst>
      <p:ext uri="{BB962C8B-B14F-4D97-AF65-F5344CB8AC3E}">
        <p14:creationId xmlns:p14="http://schemas.microsoft.com/office/powerpoint/2010/main" val="311843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kumimoji="1" lang="ja-JP" altLang="en-US" dirty="0">
              <a:latin typeface="+mj-ea"/>
            </a:endParaRPr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458741789"/>
              </p:ext>
            </p:extLst>
          </p:nvPr>
        </p:nvGraphicFramePr>
        <p:xfrm>
          <a:off x="1331640" y="3700626"/>
          <a:ext cx="6768752" cy="268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9512" y="1196752"/>
            <a:ext cx="8676456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サービスの</a:t>
            </a:r>
            <a:r>
              <a:rPr kumimoji="0" lang="ja-JP" altLang="en-US" b="1" u="sng" kern="0" dirty="0" smtClean="0">
                <a:latin typeface="+mn-ea"/>
              </a:rPr>
              <a:t>目的</a:t>
            </a:r>
            <a:r>
              <a:rPr lang="en-US" altLang="ja-JP" b="1" u="sng" dirty="0">
                <a:solidFill>
                  <a:srgbClr val="000000"/>
                </a:solidFill>
                <a:latin typeface="+mn-ea"/>
              </a:rPr>
              <a:t>	</a:t>
            </a:r>
            <a:endParaRPr lang="en-US" altLang="ja-JP" b="1" u="sng" dirty="0" smtClean="0">
              <a:solidFill>
                <a:srgbClr val="000000"/>
              </a:solidFill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lang="en-US" altLang="ja-JP" b="1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「</a:t>
            </a:r>
            <a:r>
              <a:rPr lang="ja-JP" altLang="en-US" b="1" dirty="0">
                <a:solidFill>
                  <a:srgbClr val="000000"/>
                </a:solidFill>
                <a:latin typeface="+mn-ea"/>
              </a:rPr>
              <a:t>リモートワーカーに最適な環境を提案する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」</a:t>
            </a:r>
            <a:endParaRPr lang="en-US" altLang="ja-JP" b="1" dirty="0" smtClean="0">
              <a:solidFill>
                <a:srgbClr val="000000"/>
              </a:solidFill>
              <a:latin typeface="+mn-ea"/>
            </a:endParaRPr>
          </a:p>
          <a:p>
            <a:pPr marL="127000" indent="0">
              <a:buSzPct val="131000"/>
              <a:buNone/>
              <a:defRPr/>
            </a:pPr>
            <a:endParaRPr kumimoji="0" lang="en-US" altLang="ja-JP" b="1" kern="0" dirty="0" smtClean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目的</a:t>
            </a:r>
            <a:r>
              <a:rPr kumimoji="0" lang="ja-JP" altLang="en-US" b="1" u="sng" kern="0" dirty="0" smtClean="0">
                <a:latin typeface="+mn-ea"/>
              </a:rPr>
              <a:t>の</a:t>
            </a:r>
            <a:r>
              <a:rPr kumimoji="0" lang="ja-JP" altLang="en-US" b="1" u="sng" kern="0" dirty="0" smtClean="0">
                <a:latin typeface="+mn-ea"/>
              </a:rPr>
              <a:t>背景</a:t>
            </a:r>
            <a:endParaRPr kumimoji="0" lang="en-US" altLang="ja-JP" b="1" u="sng" kern="0" dirty="0" smtClean="0">
              <a:latin typeface="+mn-ea"/>
            </a:endParaRPr>
          </a:p>
          <a:p>
            <a:pPr marL="622300" lvl="1" indent="0">
              <a:buSzPct val="131000"/>
              <a:buNone/>
              <a:defRPr/>
            </a:pPr>
            <a:endParaRPr kumimoji="0" lang="en-US" altLang="ja-JP" kern="0" dirty="0" smtClean="0"/>
          </a:p>
        </p:txBody>
      </p:sp>
    </p:spTree>
    <p:extLst>
      <p:ext uri="{BB962C8B-B14F-4D97-AF65-F5344CB8AC3E}">
        <p14:creationId xmlns:p14="http://schemas.microsoft.com/office/powerpoint/2010/main" val="2916377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ja-JP" dirty="0"/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8440402" cy="42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4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7544" y="1988840"/>
            <a:ext cx="8676456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lang="en-US" altLang="ja-JP" b="1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「</a:t>
            </a:r>
            <a:r>
              <a:rPr lang="ja-JP" altLang="en-US" b="1" dirty="0">
                <a:solidFill>
                  <a:srgbClr val="000000"/>
                </a:solidFill>
                <a:latin typeface="+mn-ea"/>
              </a:rPr>
              <a:t>リモートワーカーに最適な環境を提案する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」</a:t>
            </a:r>
            <a:endParaRPr kumimoji="0" lang="en-US" altLang="ja-JP" b="1" kern="0" dirty="0" smtClean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目的を実現する機能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Recommend</a:t>
            </a: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Point</a:t>
            </a: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Search</a:t>
            </a:r>
            <a:endParaRPr kumimoji="0" lang="en-US" altLang="ja-JP" b="1" kern="0" dirty="0" smtClean="0">
              <a:latin typeface="+mn-ea"/>
            </a:endParaRPr>
          </a:p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endParaRPr kumimoji="0" lang="en-US" altLang="ja-JP" b="1" kern="0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80" y="3923814"/>
            <a:ext cx="4728977" cy="23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5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1520" y="1988840"/>
            <a:ext cx="8676456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127000" indent="0">
              <a:buSzPct val="131000"/>
              <a:buNone/>
              <a:defRPr/>
            </a:pPr>
            <a:r>
              <a:rPr lang="en-US" altLang="ja-JP" b="1" dirty="0" smtClean="0">
                <a:solidFill>
                  <a:srgbClr val="000000"/>
                </a:solidFill>
                <a:latin typeface="+mn-ea"/>
              </a:rPr>
              <a:t>	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「</a:t>
            </a:r>
            <a:r>
              <a:rPr lang="ja-JP" altLang="en-US" b="1" dirty="0">
                <a:solidFill>
                  <a:srgbClr val="000000"/>
                </a:solidFill>
                <a:latin typeface="+mn-ea"/>
              </a:rPr>
              <a:t>リモートワーカーに最適な環境を提案する</a:t>
            </a:r>
            <a:r>
              <a:rPr lang="ja-JP" altLang="en-US" b="1" dirty="0" smtClean="0">
                <a:solidFill>
                  <a:srgbClr val="000000"/>
                </a:solidFill>
                <a:latin typeface="+mn-ea"/>
              </a:rPr>
              <a:t>」</a:t>
            </a:r>
            <a:endParaRPr kumimoji="0" lang="en-US" altLang="ja-JP" b="1" kern="0" dirty="0" smtClean="0">
              <a:latin typeface="+mn-ea"/>
            </a:endParaRPr>
          </a:p>
          <a:p>
            <a:pPr marL="127000" indent="0">
              <a:buSzPct val="131000"/>
              <a:buNone/>
              <a:defRPr/>
            </a:pPr>
            <a:r>
              <a:rPr kumimoji="0" lang="ja-JP" altLang="en-US" b="1" u="sng" kern="0" dirty="0" smtClean="0">
                <a:latin typeface="+mn-ea"/>
              </a:rPr>
              <a:t>目的を実現する機能</a:t>
            </a:r>
            <a:endParaRPr kumimoji="0" lang="en-US" altLang="ja-JP" b="1" u="sng" kern="0" dirty="0" smtClean="0">
              <a:latin typeface="+mn-ea"/>
            </a:endParaRP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Recommend</a:t>
            </a: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Point</a:t>
            </a:r>
          </a:p>
          <a:p>
            <a:pPr lvl="1">
              <a:buSzPct val="131000"/>
              <a:buFontTx/>
              <a:buBlip>
                <a:blip r:embed="rId2"/>
              </a:buBlip>
              <a:defRPr/>
            </a:pPr>
            <a:r>
              <a:rPr kumimoji="0" lang="en-US" altLang="ja-JP" b="1" kern="0" dirty="0" smtClean="0">
                <a:latin typeface="+mn-ea"/>
              </a:rPr>
              <a:t>Search</a:t>
            </a:r>
            <a:endParaRPr kumimoji="0" lang="en-US" altLang="ja-JP" b="1" kern="0" dirty="0" smtClean="0">
              <a:latin typeface="+mn-ea"/>
            </a:endParaRPr>
          </a:p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>
              <a:latin typeface="+mn-ea"/>
            </a:endParaRPr>
          </a:p>
          <a:p>
            <a:pPr>
              <a:buSzPct val="131000"/>
              <a:buFontTx/>
              <a:buBlip>
                <a:blip r:embed="rId2"/>
              </a:buBlip>
              <a:defRPr/>
            </a:pPr>
            <a:endParaRPr kumimoji="0" lang="en-US" altLang="ja-JP" b="1" kern="0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80" y="3923814"/>
            <a:ext cx="4728977" cy="23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8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ja-JP" dirty="0" smtClean="0">
                <a:latin typeface="+mj-ea"/>
              </a:rPr>
              <a:t>Zone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6725" y="2060575"/>
            <a:ext cx="82296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lIns="38100" tIns="38100" rIns="38100" bIns="38100"/>
          <a:lstStyle>
            <a:lvl1pPr marL="6350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1pPr>
            <a:lvl2pPr marL="1130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2pPr>
            <a:lvl3pPr marL="160655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3pPr>
            <a:lvl4pPr marL="2095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4pPr>
            <a:lvl5pPr marL="25781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5pPr>
            <a:lvl6pPr marL="30353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6pPr>
            <a:lvl7pPr marL="34925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7pPr>
            <a:lvl8pPr marL="39497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8pPr>
            <a:lvl9pPr marL="4406900" indent="-508000" algn="l" rtl="0" fontAlgn="base">
              <a:spcBef>
                <a:spcPts val="1400"/>
              </a:spcBef>
              <a:spcAft>
                <a:spcPct val="0"/>
              </a:spcAft>
              <a:buSzPct val="77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Bradley Hand Bold" charset="0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ja-JP" dirty="0" smtClean="0">
                <a:latin typeface="+mn-ea"/>
              </a:rPr>
              <a:t>Recommend</a:t>
            </a:r>
            <a:endParaRPr lang="en-US" altLang="ja-JP" dirty="0">
              <a:latin typeface="+mn-ea"/>
            </a:endParaRPr>
          </a:p>
          <a:p>
            <a:pPr>
              <a:buSzPct val="131000"/>
              <a:buBlip>
                <a:blip r:embed="rId2"/>
              </a:buBlip>
              <a:defRPr/>
            </a:pP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24234"/>
            <a:ext cx="8064896" cy="39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5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タイトル（中央）">
  <a:themeElements>
    <a:clrScheme name="">
      <a:dk1>
        <a:srgbClr val="000000"/>
      </a:dk1>
      <a:lt1>
        <a:srgbClr val="D7E2EE"/>
      </a:lt1>
      <a:dk2>
        <a:srgbClr val="281D11"/>
      </a:dk2>
      <a:lt2>
        <a:srgbClr val="000000"/>
      </a:lt2>
      <a:accent1>
        <a:srgbClr val="D7E2EE"/>
      </a:accent1>
      <a:accent2>
        <a:srgbClr val="333399"/>
      </a:accent2>
      <a:accent3>
        <a:srgbClr val="ACABAA"/>
      </a:accent3>
      <a:accent4>
        <a:srgbClr val="B7C1CB"/>
      </a:accent4>
      <a:accent5>
        <a:srgbClr val="E8EEF5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（中央）">
      <a:majorFont>
        <a:latin typeface="Tipo de letra del sistema Fina"/>
        <a:ea typeface="ヒラギノ角ゴ ProN W6"/>
        <a:cs typeface="ヒラギノ角ゴ ProN W6"/>
      </a:majorFont>
      <a:minorFont>
        <a:latin typeface="Tipo de letra del sistema Fina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（中央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タイトル &amp; 箇条書き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C0C0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タイトル &amp; 箇条書き">
      <a:majorFont>
        <a:latin typeface="Tipo de letra del sistema Fina"/>
        <a:ea typeface="ヒラギノ角ゴ ProN W6"/>
        <a:cs typeface="ヒラギノ角ゴ ProN W6"/>
      </a:majorFont>
      <a:minorFont>
        <a:latin typeface="Bradley Hand Bold"/>
        <a:ea typeface="ヒラギノ明朝 ProN W6"/>
        <a:cs typeface="ヒラギノ明朝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Bradley Hand Bold" charset="0"/>
            <a:ea typeface="ヒラギノ明朝 ProN W6" charset="0"/>
            <a:cs typeface="ヒラギノ明朝 ProN W6" charset="0"/>
            <a:sym typeface="Bradley Hand Bold" charset="0"/>
          </a:defRPr>
        </a:defPPr>
      </a:lstStyle>
    </a:lnDef>
  </a:objectDefaults>
  <a:extraClrSchemeLst>
    <a:extraClrScheme>
      <a:clrScheme name="タイトル &amp; 箇条書き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Pages>0</Pages>
  <Words>767</Words>
  <Characters>0</Characters>
  <Application>Microsoft Office PowerPoint</Application>
  <PresentationFormat>画面に合わせる (4:3)</PresentationFormat>
  <Lines>0</Lines>
  <Paragraphs>224</Paragraphs>
  <Slides>49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1" baseType="lpstr">
      <vt:lpstr>タイトル（中央）</vt:lpstr>
      <vt:lpstr>タイトル &amp; 箇条書き</vt:lpstr>
      <vt:lpstr>チーム開発演習振り返り</vt:lpstr>
      <vt:lpstr>Agenda</vt:lpstr>
      <vt:lpstr>１．開発したサービス</vt:lpstr>
      <vt:lpstr>開発したサービス</vt:lpstr>
      <vt:lpstr>PowerPoint プレゼンテーション</vt:lpstr>
      <vt:lpstr>Zone</vt:lpstr>
      <vt:lpstr>Zone</vt:lpstr>
      <vt:lpstr>Zone</vt:lpstr>
      <vt:lpstr>Zone</vt:lpstr>
      <vt:lpstr>Zone</vt:lpstr>
      <vt:lpstr>Zone</vt:lpstr>
      <vt:lpstr>Zone</vt:lpstr>
      <vt:lpstr>２．開発プロセス</vt:lpstr>
      <vt:lpstr>チーム開発演習</vt:lpstr>
      <vt:lpstr>チーム開発演習</vt:lpstr>
      <vt:lpstr>アイディア出し</vt:lpstr>
      <vt:lpstr>マインドマップ</vt:lpstr>
      <vt:lpstr>先輩方へのヒアリング</vt:lpstr>
      <vt:lpstr>アイディアの評価方法</vt:lpstr>
      <vt:lpstr>アイディア出しをしてみて</vt:lpstr>
      <vt:lpstr>開発における特徴について</vt:lpstr>
      <vt:lpstr>SCRUMの導入</vt:lpstr>
      <vt:lpstr>SCRUMをやってみて</vt:lpstr>
      <vt:lpstr>ペアプロ</vt:lpstr>
      <vt:lpstr>ペアプロをやってみて</vt:lpstr>
      <vt:lpstr>チーム振り返り</vt:lpstr>
      <vt:lpstr>個人</vt:lpstr>
      <vt:lpstr>３．個人振り返り（坂本）</vt:lpstr>
      <vt:lpstr>目次</vt:lpstr>
      <vt:lpstr>チームとしての役割</vt:lpstr>
      <vt:lpstr>プロジェクトに対して技術導入</vt:lpstr>
      <vt:lpstr>技術導入の一例  </vt:lpstr>
      <vt:lpstr>PowerPoint プレゼンテーション</vt:lpstr>
      <vt:lpstr>ここでTypeScriptが登場</vt:lpstr>
      <vt:lpstr>技術導入をしてみて</vt:lpstr>
      <vt:lpstr>PullRequest期間での活動</vt:lpstr>
      <vt:lpstr>古賀八代チームのプロジェクトに PullRequest</vt:lpstr>
      <vt:lpstr>古賀八代チームの要件</vt:lpstr>
      <vt:lpstr>ロボット(AI)の構成</vt:lpstr>
      <vt:lpstr>PullRequest</vt:lpstr>
      <vt:lpstr>個人振り返りまとめ</vt:lpstr>
      <vt:lpstr>抱負</vt:lpstr>
      <vt:lpstr>３．個人振り返り（石川）</vt:lpstr>
      <vt:lpstr>やったこと（Zone）</vt:lpstr>
      <vt:lpstr>やったこと（プルリク.Chain()）</vt:lpstr>
      <vt:lpstr>KPT（K）</vt:lpstr>
      <vt:lpstr>KPT（Ｐ）</vt:lpstr>
      <vt:lpstr>KPT（Ｔ）</vt:lpstr>
      <vt:lpstr>抱負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個人</dc:title>
  <dc:creator>坂本　諒太</dc:creator>
  <cp:lastModifiedBy>master</cp:lastModifiedBy>
  <cp:revision>63</cp:revision>
  <dcterms:modified xsi:type="dcterms:W3CDTF">2015-07-30T08:47:38Z</dcterms:modified>
</cp:coreProperties>
</file>